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9" r:id="rId4"/>
    <p:sldId id="258" r:id="rId5"/>
    <p:sldId id="260" r:id="rId6"/>
    <p:sldId id="261" r:id="rId7"/>
    <p:sldId id="263" r:id="rId8"/>
    <p:sldId id="266" r:id="rId9"/>
    <p:sldId id="264" r:id="rId10"/>
    <p:sldId id="270" r:id="rId11"/>
    <p:sldId id="269" r:id="rId12"/>
    <p:sldId id="271" r:id="rId13"/>
    <p:sldId id="274" r:id="rId14"/>
    <p:sldId id="272" r:id="rId15"/>
    <p:sldId id="273" r:id="rId16"/>
    <p:sldId id="280" r:id="rId17"/>
    <p:sldId id="275" r:id="rId18"/>
    <p:sldId id="277" r:id="rId19"/>
    <p:sldId id="278" r:id="rId20"/>
    <p:sldId id="279" r:id="rId21"/>
    <p:sldId id="281" r:id="rId22"/>
    <p:sldId id="282" r:id="rId23"/>
    <p:sldId id="284" r:id="rId24"/>
    <p:sldId id="283" r:id="rId25"/>
    <p:sldId id="285" r:id="rId26"/>
    <p:sldId id="295" r:id="rId27"/>
    <p:sldId id="291" r:id="rId28"/>
    <p:sldId id="292" r:id="rId29"/>
    <p:sldId id="293" r:id="rId30"/>
    <p:sldId id="294" r:id="rId31"/>
    <p:sldId id="296" r:id="rId32"/>
    <p:sldId id="297" r:id="rId33"/>
    <p:sldId id="287" r:id="rId34"/>
    <p:sldId id="288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96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8/25/2011</a:t>
            </a:fld>
            <a:endParaRPr lang="en-US" dirty="0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xão rect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xão rect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xão rect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xão rect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xão rect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 eaLnBrk="1" latinLnBrk="0" hangingPunct="1"/>
            <a:fld id="{2BBB5E19-F10A-4C2F-BF6F-11C513378A2E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8/25/2011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BBB5E19-F10A-4C2F-BF6F-11C513378A2E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8/25/2011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BBB5E19-F10A-4C2F-BF6F-11C513378A2E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8/25/2011</a:t>
            </a:fld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‹nº›</a:t>
            </a:fld>
            <a:endParaRPr kumimoji="0" lang="en-US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8/25/2011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xão rect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xão rect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xão rect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xão rect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xão rect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xão rect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 eaLnBrk="1" latinLnBrk="0" hangingPunct="1"/>
            <a:fld id="{2BBB5E19-F10A-4C2F-BF6F-11C513378A2E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8/25/2011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BBB5E19-F10A-4C2F-BF6F-11C513378A2E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9" name="Marcador de Posição de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8/25/2011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BBB5E19-F10A-4C2F-BF6F-11C513378A2E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4" name="Marcador de Posição do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8/25/2011</a:t>
            </a:fld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‹nº›</a:t>
            </a:fld>
            <a:endParaRPr kumimoji="0"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F9B8CD-342D-4579-98EC-A8FD6B7370E1}" type="datetimeFigureOut">
              <a:rPr lang="en-US" smtClean="0"/>
              <a:pPr eaLnBrk="1" latinLnBrk="0" hangingPunct="1"/>
              <a:t>8/25/2011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BBB5E19-F10A-4C2F-BF6F-11C513378A2E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xão rect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xão rect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Marcador de Posição de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1" name="Marcador de Posição d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8/25/2011</a:t>
            </a:fld>
            <a:endParaRPr lang="en-US" dirty="0"/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‹nº›</a:t>
            </a:fld>
            <a:endParaRPr kumimoji="0" lang="en-US"/>
          </a:p>
        </p:txBody>
      </p:sp>
      <p:sp>
        <p:nvSpPr>
          <p:cNvPr id="23" name="Marcador de Posição do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0" name="Conexão rect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xão rect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xão rect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xão rect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Marcador de Posição d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8/25/2011</a:t>
            </a:fld>
            <a:endParaRPr lang="en-US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‹nº›</a:t>
            </a:fld>
            <a:endParaRPr kumimoji="0" lang="en-US"/>
          </a:p>
        </p:txBody>
      </p:sp>
      <p:sp>
        <p:nvSpPr>
          <p:cNvPr id="21" name="Marcador de Posição do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xão rect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8/25/2011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‹nº›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1984" y="1534638"/>
            <a:ext cx="6750496" cy="1894362"/>
          </a:xfrm>
        </p:spPr>
        <p:txBody>
          <a:bodyPr/>
          <a:lstStyle/>
          <a:p>
            <a:r>
              <a:rPr lang="pt-PT" sz="3200" dirty="0" smtClean="0"/>
              <a:t>3.2. </a:t>
            </a:r>
            <a:r>
              <a:rPr lang="pt-PT" sz="3200" dirty="0"/>
              <a:t>ORBITAIS E </a:t>
            </a:r>
            <a:r>
              <a:rPr lang="pt-PT" sz="3200" dirty="0" smtClean="0"/>
              <a:t>NÚMEROS QUÂNTICOS</a:t>
            </a:r>
            <a:br>
              <a:rPr lang="pt-PT" sz="3200" dirty="0" smtClean="0"/>
            </a:br>
            <a:r>
              <a:rPr lang="pt-PT" sz="3200" dirty="0" smtClean="0"/>
              <a:t>3.3. CONFIGURAÇÕES ELECTRÓNICAS</a:t>
            </a:r>
            <a:endParaRPr lang="pt-PT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195736" y="5085184"/>
            <a:ext cx="6172200" cy="1371600"/>
          </a:xfrm>
        </p:spPr>
        <p:txBody>
          <a:bodyPr/>
          <a:lstStyle/>
          <a:p>
            <a:r>
              <a:rPr lang="pt-PT" dirty="0" smtClean="0"/>
              <a:t>Escola Secundária Maria Lamas – Torres Novas</a:t>
            </a:r>
          </a:p>
          <a:p>
            <a:r>
              <a:rPr lang="pt-PT" dirty="0" smtClean="0"/>
              <a:t>Física e Química A – 10º Ano</a:t>
            </a:r>
          </a:p>
          <a:p>
            <a:r>
              <a:rPr lang="pt-PT" dirty="0" smtClean="0"/>
              <a:t>Nelson Alves Correia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2123728" y="548680"/>
            <a:ext cx="64807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200" b="1" dirty="0" smtClean="0">
                <a:solidFill>
                  <a:schemeClr val="tx2"/>
                </a:solidFill>
              </a:rPr>
              <a:t>UNIDADE </a:t>
            </a:r>
            <a:r>
              <a:rPr lang="pt-PT" sz="2200" b="1" dirty="0">
                <a:solidFill>
                  <a:schemeClr val="tx2"/>
                </a:solidFill>
              </a:rPr>
              <a:t>1 - DAS ESTRELAS AO </a:t>
            </a:r>
            <a:r>
              <a:rPr lang="pt-PT" sz="2200" b="1" dirty="0" smtClean="0">
                <a:solidFill>
                  <a:schemeClr val="tx2"/>
                </a:solidFill>
              </a:rPr>
              <a:t>ÁTOMO</a:t>
            </a:r>
          </a:p>
          <a:p>
            <a:endParaRPr lang="pt-PT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8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Modelos atómicos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/>
              <a:t>Quando se </a:t>
            </a:r>
            <a:r>
              <a:rPr lang="pt-PT" b="1" dirty="0"/>
              <a:t>descobrem novos factos científicos </a:t>
            </a:r>
            <a:r>
              <a:rPr lang="pt-PT" dirty="0"/>
              <a:t>que não podem ser </a:t>
            </a:r>
            <a:r>
              <a:rPr lang="pt-PT" dirty="0" smtClean="0"/>
              <a:t>explicados por um modelo ou teoria, estes têm</a:t>
            </a:r>
            <a:br>
              <a:rPr lang="pt-PT" dirty="0" smtClean="0"/>
            </a:br>
            <a:r>
              <a:rPr lang="pt-PT" dirty="0" smtClean="0"/>
              <a:t>de ser </a:t>
            </a:r>
            <a:r>
              <a:rPr lang="pt-PT" b="1" dirty="0" smtClean="0"/>
              <a:t>alterados</a:t>
            </a:r>
            <a:r>
              <a:rPr lang="pt-PT" dirty="0" smtClean="0"/>
              <a:t>.</a:t>
            </a:r>
            <a:endParaRPr lang="pt-PT" dirty="0"/>
          </a:p>
          <a:p>
            <a:endParaRPr lang="pt-PT" dirty="0" smtClean="0"/>
          </a:p>
          <a:p>
            <a:r>
              <a:rPr lang="pt-PT" dirty="0" smtClean="0"/>
              <a:t>Assim </a:t>
            </a:r>
            <a:r>
              <a:rPr lang="pt-PT" dirty="0"/>
              <a:t>aconteceu com o modelo atómico de Bohr e assim poderá acontecer </a:t>
            </a:r>
            <a:r>
              <a:rPr lang="pt-PT" dirty="0" smtClean="0"/>
              <a:t>com </a:t>
            </a:r>
            <a:r>
              <a:rPr lang="pt-PT" dirty="0"/>
              <a:t>o modelo atómico </a:t>
            </a:r>
            <a:r>
              <a:rPr lang="pt-PT" dirty="0" smtClean="0"/>
              <a:t>actual.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352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 smtClean="0"/>
              <a:t>Números quânticos 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As </a:t>
            </a:r>
            <a:r>
              <a:rPr lang="pt-PT" b="1" dirty="0" smtClean="0"/>
              <a:t>orbitais atómicas </a:t>
            </a:r>
            <a:r>
              <a:rPr lang="pt-PT" dirty="0" smtClean="0"/>
              <a:t>são identificadas por três</a:t>
            </a:r>
            <a:br>
              <a:rPr lang="pt-PT" dirty="0" smtClean="0"/>
            </a:br>
            <a:r>
              <a:rPr lang="pt-PT" b="1" dirty="0" smtClean="0"/>
              <a:t>números quânticos</a:t>
            </a:r>
            <a:r>
              <a:rPr lang="pt-PT" dirty="0" smtClean="0"/>
              <a:t>:</a:t>
            </a:r>
            <a:endParaRPr lang="pt-PT" dirty="0"/>
          </a:p>
          <a:p>
            <a:pPr lvl="1"/>
            <a:r>
              <a:rPr lang="pt-PT" sz="2400" b="1" dirty="0" smtClean="0"/>
              <a:t>n</a:t>
            </a:r>
            <a:r>
              <a:rPr lang="pt-PT" sz="2400" dirty="0" smtClean="0"/>
              <a:t> </a:t>
            </a:r>
            <a:r>
              <a:rPr lang="pt-PT" sz="2400" dirty="0"/>
              <a:t>–</a:t>
            </a:r>
            <a:r>
              <a:rPr lang="pt-PT" sz="2400" dirty="0" smtClean="0"/>
              <a:t> </a:t>
            </a:r>
            <a:r>
              <a:rPr lang="pt-PT" sz="2400" dirty="0"/>
              <a:t>número quântico </a:t>
            </a:r>
            <a:r>
              <a:rPr lang="pt-PT" sz="2400" b="1" dirty="0"/>
              <a:t>principal</a:t>
            </a:r>
            <a:r>
              <a:rPr lang="pt-PT" sz="2400" dirty="0"/>
              <a:t>;</a:t>
            </a:r>
          </a:p>
          <a:p>
            <a:pPr marL="639763" lvl="1" indent="-273050"/>
            <a:r>
              <a:rPr lang="pt-PT" sz="2400" b="1" dirty="0" smtClean="0">
                <a:latin typeface="Script MT Bold"/>
              </a:rPr>
              <a:t>l</a:t>
            </a:r>
            <a:r>
              <a:rPr lang="pt-PT" sz="2400" dirty="0" smtClean="0"/>
              <a:t> </a:t>
            </a:r>
            <a:r>
              <a:rPr lang="pt-PT" sz="2400" dirty="0"/>
              <a:t>– </a:t>
            </a:r>
            <a:r>
              <a:rPr lang="pt-PT" sz="2400" dirty="0" smtClean="0"/>
              <a:t>número </a:t>
            </a:r>
            <a:r>
              <a:rPr lang="pt-PT" sz="2400" dirty="0"/>
              <a:t>quântico de </a:t>
            </a:r>
            <a:r>
              <a:rPr lang="pt-PT" sz="2400" b="1" dirty="0"/>
              <a:t>momento angular</a:t>
            </a:r>
            <a:r>
              <a:rPr lang="pt-PT" sz="2400" dirty="0"/>
              <a:t>, </a:t>
            </a:r>
            <a:r>
              <a:rPr lang="pt-PT" sz="2400" dirty="0" smtClean="0"/>
              <a:t>secundário</a:t>
            </a:r>
            <a:br>
              <a:rPr lang="pt-PT" sz="2400" dirty="0" smtClean="0"/>
            </a:br>
            <a:r>
              <a:rPr lang="pt-PT" sz="2400" dirty="0" smtClean="0"/>
              <a:t>ou </a:t>
            </a:r>
            <a:r>
              <a:rPr lang="pt-PT" sz="2400" dirty="0" err="1" smtClean="0"/>
              <a:t>azimutal</a:t>
            </a:r>
            <a:r>
              <a:rPr lang="pt-PT" sz="2400" dirty="0"/>
              <a:t>;</a:t>
            </a:r>
          </a:p>
          <a:p>
            <a:pPr lvl="1"/>
            <a:r>
              <a:rPr lang="pt-PT" sz="2400" b="1" dirty="0" smtClean="0"/>
              <a:t>m</a:t>
            </a:r>
            <a:r>
              <a:rPr lang="pt-PT" sz="2400" b="1" baseline="-25000" dirty="0" smtClean="0">
                <a:latin typeface="Script MT Bold"/>
              </a:rPr>
              <a:t>l</a:t>
            </a:r>
            <a:r>
              <a:rPr lang="pt-PT" sz="2400" dirty="0" smtClean="0"/>
              <a:t> </a:t>
            </a:r>
            <a:r>
              <a:rPr lang="pt-PT" sz="2400" dirty="0"/>
              <a:t>–</a:t>
            </a:r>
            <a:r>
              <a:rPr lang="pt-PT" sz="2400" dirty="0" smtClean="0"/>
              <a:t> número </a:t>
            </a:r>
            <a:r>
              <a:rPr lang="pt-PT" sz="2400" dirty="0"/>
              <a:t>quântico </a:t>
            </a:r>
            <a:r>
              <a:rPr lang="pt-PT" sz="2400" b="1" dirty="0"/>
              <a:t>magnético</a:t>
            </a:r>
            <a:r>
              <a:rPr lang="pt-PT" sz="2400" dirty="0"/>
              <a:t>.</a:t>
            </a:r>
          </a:p>
          <a:p>
            <a:endParaRPr lang="pt-PT" dirty="0" smtClean="0"/>
          </a:p>
          <a:p>
            <a:r>
              <a:rPr lang="pt-PT" dirty="0" smtClean="0"/>
              <a:t>O </a:t>
            </a:r>
            <a:r>
              <a:rPr lang="pt-PT" b="1" dirty="0" smtClean="0"/>
              <a:t>electrão </a:t>
            </a:r>
            <a:r>
              <a:rPr lang="pt-PT" dirty="0" smtClean="0"/>
              <a:t>possui um </a:t>
            </a:r>
            <a:r>
              <a:rPr lang="pt-PT" b="1" dirty="0" smtClean="0"/>
              <a:t>movimento de rotação </a:t>
            </a:r>
            <a:r>
              <a:rPr lang="pt-PT" dirty="0" smtClean="0"/>
              <a:t>que é identificado pelo </a:t>
            </a:r>
            <a:r>
              <a:rPr lang="pt-PT" b="1" dirty="0" smtClean="0"/>
              <a:t>número quântico de </a:t>
            </a:r>
            <a:r>
              <a:rPr lang="pt-PT" b="1" i="1" dirty="0" smtClean="0"/>
              <a:t>spin </a:t>
            </a:r>
            <a:r>
              <a:rPr lang="pt-PT" dirty="0" smtClean="0"/>
              <a:t>(</a:t>
            </a:r>
            <a:r>
              <a:rPr lang="pt-PT" b="1" dirty="0" err="1" smtClean="0"/>
              <a:t>m</a:t>
            </a:r>
            <a:r>
              <a:rPr lang="pt-PT" b="1" baseline="-25000" dirty="0" err="1" smtClean="0">
                <a:latin typeface="+mj-lt"/>
              </a:rPr>
              <a:t>s</a:t>
            </a:r>
            <a:r>
              <a:rPr lang="pt-PT" dirty="0" smtClean="0"/>
              <a:t>).</a:t>
            </a:r>
          </a:p>
          <a:p>
            <a:pPr marL="0" indent="0">
              <a:buNone/>
            </a:pPr>
            <a:endParaRPr lang="pt-PT" dirty="0" smtClean="0"/>
          </a:p>
        </p:txBody>
      </p:sp>
    </p:spTree>
    <p:extLst>
      <p:ext uri="{BB962C8B-B14F-4D97-AF65-F5344CB8AC3E}">
        <p14:creationId xmlns:p14="http://schemas.microsoft.com/office/powerpoint/2010/main" val="61464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Números quânticos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O </a:t>
            </a:r>
            <a:r>
              <a:rPr lang="pt-PT" b="1" dirty="0"/>
              <a:t>número quântico principal </a:t>
            </a:r>
            <a:r>
              <a:rPr lang="pt-PT" dirty="0"/>
              <a:t>(n) </a:t>
            </a:r>
            <a:r>
              <a:rPr lang="pt-PT" dirty="0" smtClean="0"/>
              <a:t>indica a </a:t>
            </a:r>
            <a:r>
              <a:rPr lang="pt-PT" b="1" dirty="0" smtClean="0"/>
              <a:t>energia</a:t>
            </a:r>
            <a:r>
              <a:rPr lang="pt-PT" dirty="0" smtClean="0"/>
              <a:t> </a:t>
            </a:r>
            <a:r>
              <a:rPr lang="pt-PT" dirty="0"/>
              <a:t>e o </a:t>
            </a:r>
            <a:r>
              <a:rPr lang="pt-PT" b="1" dirty="0"/>
              <a:t>tamanho</a:t>
            </a:r>
            <a:r>
              <a:rPr lang="pt-PT" dirty="0"/>
              <a:t> da orbital (distância média do electrão ao núcleo</a:t>
            </a:r>
            <a:r>
              <a:rPr lang="pt-PT" dirty="0" smtClean="0"/>
              <a:t>).</a:t>
            </a:r>
          </a:p>
          <a:p>
            <a:pPr marL="252000">
              <a:spcBef>
                <a:spcPts val="0"/>
              </a:spcBef>
            </a:pPr>
            <a:endParaRPr lang="pt-PT" dirty="0" smtClean="0"/>
          </a:p>
          <a:p>
            <a:r>
              <a:rPr lang="pt-PT" dirty="0" smtClean="0"/>
              <a:t>Só pode ter valores inteiros: </a:t>
            </a:r>
            <a:r>
              <a:rPr lang="pt-PT" b="1" dirty="0" smtClean="0"/>
              <a:t>n </a:t>
            </a:r>
            <a:r>
              <a:rPr lang="pt-PT" b="1" dirty="0"/>
              <a:t>= </a:t>
            </a:r>
            <a:r>
              <a:rPr lang="pt-PT" b="1" dirty="0" smtClean="0"/>
              <a:t>1</a:t>
            </a:r>
            <a:r>
              <a:rPr lang="pt-PT" dirty="0" smtClean="0"/>
              <a:t>, </a:t>
            </a:r>
            <a:r>
              <a:rPr lang="pt-PT" b="1" dirty="0" smtClean="0"/>
              <a:t>n </a:t>
            </a:r>
            <a:r>
              <a:rPr lang="pt-PT" b="1" dirty="0"/>
              <a:t>= </a:t>
            </a:r>
            <a:r>
              <a:rPr lang="pt-PT" b="1" dirty="0" smtClean="0"/>
              <a:t>2</a:t>
            </a:r>
            <a:r>
              <a:rPr lang="pt-PT" dirty="0" smtClean="0"/>
              <a:t>, </a:t>
            </a:r>
            <a:r>
              <a:rPr lang="pt-PT" b="1" dirty="0" smtClean="0"/>
              <a:t>n </a:t>
            </a:r>
            <a:r>
              <a:rPr lang="pt-PT" b="1" dirty="0"/>
              <a:t>= </a:t>
            </a:r>
            <a:r>
              <a:rPr lang="pt-PT" b="1" dirty="0" smtClean="0"/>
              <a:t>3</a:t>
            </a:r>
            <a:r>
              <a:rPr lang="pt-PT" dirty="0" smtClean="0"/>
              <a:t>…</a:t>
            </a:r>
          </a:p>
          <a:p>
            <a:pPr>
              <a:spcBef>
                <a:spcPts val="0"/>
              </a:spcBef>
            </a:pPr>
            <a:endParaRPr lang="pt-PT" dirty="0" smtClean="0"/>
          </a:p>
          <a:p>
            <a:r>
              <a:rPr lang="pt-PT" dirty="0" smtClean="0"/>
              <a:t>Quando o valor de n é </a:t>
            </a:r>
            <a:r>
              <a:rPr lang="pt-PT" b="1" dirty="0" smtClean="0"/>
              <a:t>maior</a:t>
            </a:r>
            <a:r>
              <a:rPr lang="pt-PT" dirty="0" smtClean="0"/>
              <a:t>, a energia e o tamanho</a:t>
            </a:r>
            <a:br>
              <a:rPr lang="pt-PT" dirty="0" smtClean="0"/>
            </a:br>
            <a:r>
              <a:rPr lang="pt-PT" dirty="0" smtClean="0"/>
              <a:t>da </a:t>
            </a:r>
            <a:r>
              <a:rPr lang="pt-PT" dirty="0"/>
              <a:t>orbital </a:t>
            </a:r>
            <a:r>
              <a:rPr lang="pt-PT" dirty="0" smtClean="0"/>
              <a:t>serão </a:t>
            </a:r>
            <a:r>
              <a:rPr lang="pt-PT" b="1" dirty="0" smtClean="0"/>
              <a:t>maiores</a:t>
            </a:r>
            <a:r>
              <a:rPr lang="pt-PT" dirty="0" smtClean="0"/>
              <a:t>.</a:t>
            </a:r>
          </a:p>
          <a:p>
            <a:pPr>
              <a:spcBef>
                <a:spcPts val="0"/>
              </a:spcBef>
            </a:pPr>
            <a:endParaRPr lang="pt-PT" dirty="0" smtClean="0"/>
          </a:p>
          <a:p>
            <a:r>
              <a:rPr lang="pt-PT" dirty="0" smtClean="0"/>
              <a:t>Orbitais </a:t>
            </a:r>
            <a:r>
              <a:rPr lang="pt-PT" dirty="0"/>
              <a:t>com o </a:t>
            </a:r>
            <a:r>
              <a:rPr lang="pt-PT" b="1" dirty="0"/>
              <a:t>mesmo valor de n </a:t>
            </a:r>
            <a:r>
              <a:rPr lang="pt-PT" dirty="0" smtClean="0"/>
              <a:t>pertencem ao mesmo</a:t>
            </a:r>
            <a:br>
              <a:rPr lang="pt-PT" dirty="0" smtClean="0"/>
            </a:br>
            <a:r>
              <a:rPr lang="pt-PT" b="1" dirty="0" smtClean="0"/>
              <a:t>nível </a:t>
            </a:r>
            <a:r>
              <a:rPr lang="pt-PT" b="1" dirty="0"/>
              <a:t>de </a:t>
            </a:r>
            <a:r>
              <a:rPr lang="pt-PT" b="1" dirty="0" smtClean="0"/>
              <a:t>energia</a:t>
            </a:r>
            <a:r>
              <a:rPr lang="pt-PT" dirty="0" smtClean="0"/>
              <a:t>.</a:t>
            </a:r>
            <a:endParaRPr lang="pt-PT" dirty="0"/>
          </a:p>
          <a:p>
            <a:endParaRPr lang="pt-PT" dirty="0" smtClean="0"/>
          </a:p>
        </p:txBody>
      </p:sp>
    </p:spTree>
    <p:extLst>
      <p:ext uri="{BB962C8B-B14F-4D97-AF65-F5344CB8AC3E}">
        <p14:creationId xmlns:p14="http://schemas.microsoft.com/office/powerpoint/2010/main" val="237949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Números quânticos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O </a:t>
            </a:r>
            <a:r>
              <a:rPr lang="pt-PT" b="1" dirty="0"/>
              <a:t>número quântico de momento </a:t>
            </a:r>
            <a:r>
              <a:rPr lang="pt-PT" b="1" dirty="0" smtClean="0"/>
              <a:t>angular</a:t>
            </a:r>
            <a:r>
              <a:rPr lang="pt-PT" b="1" dirty="0"/>
              <a:t> </a:t>
            </a:r>
            <a:r>
              <a:rPr lang="pt-PT" dirty="0" smtClean="0"/>
              <a:t>(</a:t>
            </a:r>
            <a:r>
              <a:rPr lang="pt-PT" b="1" dirty="0">
                <a:latin typeface="Script MT Bold"/>
              </a:rPr>
              <a:t>l</a:t>
            </a:r>
            <a:r>
              <a:rPr lang="pt-PT" dirty="0" smtClean="0"/>
              <a:t>) indica a </a:t>
            </a:r>
            <a:r>
              <a:rPr lang="pt-PT" b="1" dirty="0" smtClean="0"/>
              <a:t>forma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da </a:t>
            </a:r>
            <a:r>
              <a:rPr lang="pt-PT" dirty="0"/>
              <a:t>orbital (tipo de orbital</a:t>
            </a:r>
            <a:r>
              <a:rPr lang="pt-PT" dirty="0" smtClean="0"/>
              <a:t>):</a:t>
            </a:r>
          </a:p>
          <a:p>
            <a:endParaRPr lang="pt-PT" dirty="0"/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Só </a:t>
            </a:r>
            <a:r>
              <a:rPr lang="pt-PT" dirty="0"/>
              <a:t>pode ter </a:t>
            </a:r>
            <a:r>
              <a:rPr lang="pt-PT" b="1" dirty="0" smtClean="0"/>
              <a:t>valores </a:t>
            </a:r>
            <a:r>
              <a:rPr lang="pt-PT" b="1" dirty="0"/>
              <a:t>inteiros </a:t>
            </a:r>
            <a:r>
              <a:rPr lang="pt-PT" dirty="0" smtClean="0"/>
              <a:t>entre </a:t>
            </a:r>
            <a:r>
              <a:rPr lang="pt-PT" b="1" dirty="0"/>
              <a:t>0 e </a:t>
            </a:r>
            <a:r>
              <a:rPr lang="pt-PT" b="1" dirty="0" smtClean="0"/>
              <a:t>n -­ 1</a:t>
            </a:r>
            <a:r>
              <a:rPr lang="pt-PT" dirty="0" smtClean="0"/>
              <a:t>:</a:t>
            </a:r>
          </a:p>
          <a:p>
            <a:pPr lvl="1"/>
            <a:r>
              <a:rPr lang="pt-PT" sz="2400" dirty="0" smtClean="0"/>
              <a:t>­Se </a:t>
            </a:r>
            <a:r>
              <a:rPr lang="pt-PT" sz="2400" b="1" dirty="0"/>
              <a:t>n = 1</a:t>
            </a:r>
            <a:r>
              <a:rPr lang="pt-PT" sz="2400" dirty="0"/>
              <a:t>, </a:t>
            </a:r>
            <a:r>
              <a:rPr lang="pt-PT" sz="2400" dirty="0" smtClean="0"/>
              <a:t>então </a:t>
            </a:r>
            <a:r>
              <a:rPr lang="pt-PT" sz="2400" b="1" dirty="0">
                <a:latin typeface="Script MT Bold"/>
              </a:rPr>
              <a:t>l </a:t>
            </a:r>
            <a:r>
              <a:rPr lang="pt-PT" sz="2400" b="1" dirty="0" smtClean="0">
                <a:latin typeface="Script MT Bold"/>
              </a:rPr>
              <a:t>= </a:t>
            </a:r>
            <a:r>
              <a:rPr lang="pt-PT" sz="2400" b="1" dirty="0" smtClean="0"/>
              <a:t>0</a:t>
            </a:r>
            <a:r>
              <a:rPr lang="pt-PT" sz="2400" dirty="0" smtClean="0"/>
              <a:t>;</a:t>
            </a:r>
          </a:p>
          <a:p>
            <a:pPr lvl="1"/>
            <a:r>
              <a:rPr lang="pt-PT" sz="2400" dirty="0" smtClean="0"/>
              <a:t>­Se </a:t>
            </a:r>
            <a:r>
              <a:rPr lang="pt-PT" sz="2400" b="1" dirty="0"/>
              <a:t>n = 2</a:t>
            </a:r>
            <a:r>
              <a:rPr lang="pt-PT" sz="2400" dirty="0" smtClean="0"/>
              <a:t>, então pode ser </a:t>
            </a:r>
            <a:r>
              <a:rPr lang="pt-PT" sz="2400" b="1" dirty="0" smtClean="0">
                <a:latin typeface="Script MT Bold"/>
              </a:rPr>
              <a:t>l = </a:t>
            </a:r>
            <a:r>
              <a:rPr lang="pt-PT" sz="2400" b="1" dirty="0"/>
              <a:t>0 </a:t>
            </a:r>
            <a:r>
              <a:rPr lang="pt-PT" sz="2400" dirty="0"/>
              <a:t>ou </a:t>
            </a:r>
            <a:r>
              <a:rPr lang="pt-PT" sz="2400" b="1" dirty="0">
                <a:latin typeface="Script MT Bold"/>
              </a:rPr>
              <a:t>l = </a:t>
            </a:r>
            <a:r>
              <a:rPr lang="pt-PT" sz="2400" b="1" dirty="0" smtClean="0"/>
              <a:t>1</a:t>
            </a:r>
            <a:r>
              <a:rPr lang="pt-PT" sz="2400" dirty="0" smtClean="0"/>
              <a:t>;</a:t>
            </a:r>
          </a:p>
          <a:p>
            <a:pPr lvl="1"/>
            <a:r>
              <a:rPr lang="pt-PT" sz="2400" dirty="0" smtClean="0"/>
              <a:t>­Se </a:t>
            </a:r>
            <a:r>
              <a:rPr lang="pt-PT" sz="2400" b="1" dirty="0"/>
              <a:t>n = 3</a:t>
            </a:r>
            <a:r>
              <a:rPr lang="pt-PT" sz="2400" dirty="0"/>
              <a:t>, </a:t>
            </a:r>
            <a:r>
              <a:rPr lang="pt-PT" sz="2400" dirty="0" smtClean="0"/>
              <a:t>então </a:t>
            </a:r>
            <a:r>
              <a:rPr lang="pt-PT" sz="2400" dirty="0"/>
              <a:t>pode ser</a:t>
            </a:r>
            <a:r>
              <a:rPr lang="pt-PT" sz="2400" b="1" dirty="0"/>
              <a:t> </a:t>
            </a:r>
            <a:r>
              <a:rPr lang="pt-PT" sz="2400" b="1" dirty="0">
                <a:latin typeface="Script MT Bold"/>
              </a:rPr>
              <a:t>l = </a:t>
            </a:r>
            <a:r>
              <a:rPr lang="pt-PT" sz="2400" b="1" dirty="0" smtClean="0"/>
              <a:t>0</a:t>
            </a:r>
            <a:r>
              <a:rPr lang="pt-PT" sz="2400" dirty="0" smtClean="0"/>
              <a:t>, </a:t>
            </a:r>
            <a:r>
              <a:rPr lang="pt-PT" sz="2400" b="1" dirty="0" smtClean="0">
                <a:latin typeface="Script MT Bold"/>
              </a:rPr>
              <a:t>l </a:t>
            </a:r>
            <a:r>
              <a:rPr lang="pt-PT" sz="2400" b="1" dirty="0">
                <a:latin typeface="Script MT Bold"/>
              </a:rPr>
              <a:t>= </a:t>
            </a:r>
            <a:r>
              <a:rPr lang="pt-PT" sz="2400" b="1" dirty="0"/>
              <a:t>1 </a:t>
            </a:r>
            <a:r>
              <a:rPr lang="pt-PT" sz="2400" dirty="0"/>
              <a:t>ou </a:t>
            </a:r>
            <a:r>
              <a:rPr lang="pt-PT" sz="2400" b="1" dirty="0">
                <a:latin typeface="Script MT Bold"/>
              </a:rPr>
              <a:t>l = </a:t>
            </a:r>
            <a:r>
              <a:rPr lang="pt-PT" sz="2400" b="1" dirty="0" smtClean="0"/>
              <a:t>2</a:t>
            </a:r>
            <a:r>
              <a:rPr lang="pt-PT" sz="2400" dirty="0" smtClean="0"/>
              <a:t>.</a:t>
            </a:r>
          </a:p>
          <a:p>
            <a:endParaRPr lang="pt-PT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60637"/>
            <a:ext cx="6410604" cy="964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11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Números quânticos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/>
              <a:t>O </a:t>
            </a:r>
            <a:r>
              <a:rPr lang="pt-PT" b="1" dirty="0"/>
              <a:t>número quântico magnético </a:t>
            </a:r>
            <a:r>
              <a:rPr lang="pt-PT" dirty="0" smtClean="0"/>
              <a:t>(m</a:t>
            </a:r>
            <a:r>
              <a:rPr lang="pt-PT" baseline="-25000" dirty="0" smtClean="0">
                <a:latin typeface="Script MT Bold"/>
              </a:rPr>
              <a:t>l</a:t>
            </a:r>
            <a:r>
              <a:rPr lang="pt-PT" dirty="0" smtClean="0"/>
              <a:t>) indica a </a:t>
            </a:r>
            <a:r>
              <a:rPr lang="pt-PT" b="1" dirty="0" smtClean="0"/>
              <a:t>orientação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da </a:t>
            </a:r>
            <a:r>
              <a:rPr lang="pt-PT" dirty="0"/>
              <a:t>orbital no espaço. </a:t>
            </a:r>
            <a:r>
              <a:rPr lang="pt-PT" dirty="0" smtClean="0"/>
              <a:t>As orbitais podem estar orientadas</a:t>
            </a:r>
            <a:br>
              <a:rPr lang="pt-PT" dirty="0" smtClean="0"/>
            </a:br>
            <a:r>
              <a:rPr lang="pt-PT" dirty="0" smtClean="0"/>
              <a:t>segundo </a:t>
            </a:r>
            <a:r>
              <a:rPr lang="pt-PT" dirty="0"/>
              <a:t>os </a:t>
            </a:r>
            <a:r>
              <a:rPr lang="pt-PT" b="1" dirty="0" smtClean="0"/>
              <a:t>eixos x</a:t>
            </a:r>
            <a:r>
              <a:rPr lang="pt-PT" dirty="0" smtClean="0"/>
              <a:t>,</a:t>
            </a:r>
            <a:r>
              <a:rPr lang="pt-PT" b="1" dirty="0" smtClean="0"/>
              <a:t> y </a:t>
            </a:r>
            <a:r>
              <a:rPr lang="pt-PT" dirty="0" smtClean="0"/>
              <a:t>ou</a:t>
            </a:r>
            <a:r>
              <a:rPr lang="pt-PT" b="1" dirty="0" smtClean="0"/>
              <a:t> z </a:t>
            </a:r>
            <a:r>
              <a:rPr lang="pt-PT" dirty="0" smtClean="0"/>
              <a:t>(</a:t>
            </a:r>
            <a:r>
              <a:rPr lang="pt-PT" dirty="0" err="1" smtClean="0"/>
              <a:t>ex</a:t>
            </a:r>
            <a:r>
              <a:rPr lang="pt-PT" dirty="0" smtClean="0"/>
              <a:t>: </a:t>
            </a:r>
            <a:r>
              <a:rPr lang="pt-PT" dirty="0" err="1"/>
              <a:t>p</a:t>
            </a:r>
            <a:r>
              <a:rPr lang="pt-PT" baseline="-25000" dirty="0" err="1"/>
              <a:t>x</a:t>
            </a:r>
            <a:r>
              <a:rPr lang="pt-PT" dirty="0"/>
              <a:t>, </a:t>
            </a:r>
            <a:r>
              <a:rPr lang="pt-PT" dirty="0" err="1" smtClean="0"/>
              <a:t>p</a:t>
            </a:r>
            <a:r>
              <a:rPr lang="pt-PT" baseline="-25000" dirty="0" err="1" smtClean="0"/>
              <a:t>y</a:t>
            </a:r>
            <a:r>
              <a:rPr lang="pt-PT" baseline="-25000" dirty="0" smtClean="0"/>
              <a:t> </a:t>
            </a:r>
            <a:r>
              <a:rPr lang="pt-PT" dirty="0" smtClean="0"/>
              <a:t>ou </a:t>
            </a:r>
            <a:r>
              <a:rPr lang="pt-PT" dirty="0" err="1" smtClean="0"/>
              <a:t>p</a:t>
            </a:r>
            <a:r>
              <a:rPr lang="pt-PT" baseline="-25000" dirty="0" err="1" smtClean="0"/>
              <a:t>z</a:t>
            </a:r>
            <a:r>
              <a:rPr lang="pt-PT" dirty="0" smtClean="0"/>
              <a:t>).</a:t>
            </a:r>
            <a:endParaRPr lang="pt-PT" dirty="0"/>
          </a:p>
          <a:p>
            <a:endParaRPr lang="pt-PT" dirty="0" smtClean="0"/>
          </a:p>
          <a:p>
            <a:r>
              <a:rPr lang="pt-PT" dirty="0"/>
              <a:t>Só pode ter </a:t>
            </a:r>
            <a:r>
              <a:rPr lang="pt-PT" b="1" dirty="0"/>
              <a:t>valores inteiros </a:t>
            </a:r>
            <a:r>
              <a:rPr lang="pt-PT" dirty="0" smtClean="0"/>
              <a:t>entre – </a:t>
            </a:r>
            <a:r>
              <a:rPr lang="pt-PT" b="1" dirty="0" smtClean="0">
                <a:latin typeface="Script MT Bold"/>
              </a:rPr>
              <a:t>l </a:t>
            </a:r>
            <a:r>
              <a:rPr lang="pt-PT" dirty="0"/>
              <a:t>e</a:t>
            </a:r>
            <a:r>
              <a:rPr lang="pt-PT" b="1" dirty="0" smtClean="0">
                <a:latin typeface="Script MT Bold"/>
              </a:rPr>
              <a:t> + l</a:t>
            </a:r>
            <a:r>
              <a:rPr lang="pt-PT" dirty="0" smtClean="0"/>
              <a:t> :</a:t>
            </a:r>
          </a:p>
          <a:p>
            <a:pPr lvl="1"/>
            <a:r>
              <a:rPr lang="pt-PT" sz="2400" dirty="0" smtClean="0"/>
              <a:t>Se </a:t>
            </a:r>
            <a:r>
              <a:rPr lang="pt-PT" sz="2400" b="1" dirty="0">
                <a:latin typeface="Script MT Bold"/>
              </a:rPr>
              <a:t>l = </a:t>
            </a:r>
            <a:r>
              <a:rPr lang="pt-PT" sz="2400" b="1" dirty="0" smtClean="0"/>
              <a:t>0</a:t>
            </a:r>
            <a:r>
              <a:rPr lang="pt-PT" sz="2400" dirty="0" smtClean="0"/>
              <a:t>,</a:t>
            </a:r>
            <a:r>
              <a:rPr lang="pt-PT" sz="2400" b="1" dirty="0" smtClean="0"/>
              <a:t> </a:t>
            </a:r>
            <a:r>
              <a:rPr lang="pt-PT" sz="2400" dirty="0"/>
              <a:t>então </a:t>
            </a:r>
            <a:r>
              <a:rPr lang="pt-PT" sz="2400" b="1" dirty="0" smtClean="0"/>
              <a:t>m</a:t>
            </a:r>
            <a:r>
              <a:rPr lang="pt-PT" sz="2400" b="1" baseline="-25000" dirty="0" smtClean="0">
                <a:latin typeface="Script MT Bold"/>
              </a:rPr>
              <a:t>l </a:t>
            </a:r>
            <a:r>
              <a:rPr lang="pt-PT" sz="2400" b="1" dirty="0" smtClean="0"/>
              <a:t>= 0</a:t>
            </a:r>
            <a:r>
              <a:rPr lang="pt-PT" sz="2400" dirty="0" smtClean="0"/>
              <a:t>;</a:t>
            </a:r>
          </a:p>
          <a:p>
            <a:pPr lvl="1"/>
            <a:r>
              <a:rPr lang="pt-PT" sz="2400" dirty="0"/>
              <a:t>Se </a:t>
            </a:r>
            <a:r>
              <a:rPr lang="pt-PT" sz="2400" b="1" dirty="0">
                <a:latin typeface="Script MT Bold"/>
              </a:rPr>
              <a:t>l = </a:t>
            </a:r>
            <a:r>
              <a:rPr lang="pt-PT" sz="2400" dirty="0" smtClean="0"/>
              <a:t>1,</a:t>
            </a:r>
            <a:r>
              <a:rPr lang="pt-PT" sz="2400" b="1" dirty="0" smtClean="0"/>
              <a:t> </a:t>
            </a:r>
            <a:r>
              <a:rPr lang="pt-PT" sz="2400" dirty="0" smtClean="0"/>
              <a:t>então pode ser </a:t>
            </a:r>
            <a:r>
              <a:rPr lang="pt-PT" sz="2400" b="1" dirty="0"/>
              <a:t>m</a:t>
            </a:r>
            <a:r>
              <a:rPr lang="pt-PT" sz="2400" b="1" baseline="-25000" dirty="0">
                <a:latin typeface="Script MT Bold"/>
              </a:rPr>
              <a:t>l </a:t>
            </a:r>
            <a:r>
              <a:rPr lang="pt-PT" sz="2400" b="1" dirty="0"/>
              <a:t>= </a:t>
            </a:r>
            <a:r>
              <a:rPr lang="pt-PT" sz="2400" b="1" dirty="0" smtClean="0"/>
              <a:t>-1</a:t>
            </a:r>
            <a:r>
              <a:rPr lang="pt-PT" sz="2400" dirty="0" smtClean="0"/>
              <a:t>,</a:t>
            </a:r>
            <a:r>
              <a:rPr lang="pt-PT" sz="2400" b="1" dirty="0" smtClean="0"/>
              <a:t> </a:t>
            </a:r>
            <a:r>
              <a:rPr lang="pt-PT" sz="2400" b="1" dirty="0"/>
              <a:t>m</a:t>
            </a:r>
            <a:r>
              <a:rPr lang="pt-PT" sz="2400" b="1" baseline="-25000" dirty="0">
                <a:latin typeface="Script MT Bold"/>
              </a:rPr>
              <a:t>l </a:t>
            </a:r>
            <a:r>
              <a:rPr lang="pt-PT" sz="2400" b="1" dirty="0"/>
              <a:t>= </a:t>
            </a:r>
            <a:r>
              <a:rPr lang="pt-PT" sz="2400" b="1" dirty="0" smtClean="0"/>
              <a:t>0 </a:t>
            </a:r>
            <a:r>
              <a:rPr lang="pt-PT" sz="2400" dirty="0" smtClean="0"/>
              <a:t>ou</a:t>
            </a:r>
            <a:r>
              <a:rPr lang="pt-PT" sz="2400" b="1" dirty="0" smtClean="0"/>
              <a:t> </a:t>
            </a:r>
            <a:r>
              <a:rPr lang="pt-PT" sz="2400" b="1" dirty="0"/>
              <a:t>m</a:t>
            </a:r>
            <a:r>
              <a:rPr lang="pt-PT" sz="2400" b="1" baseline="-25000" dirty="0">
                <a:latin typeface="Script MT Bold"/>
              </a:rPr>
              <a:t>l </a:t>
            </a:r>
            <a:r>
              <a:rPr lang="pt-PT" sz="2400" b="1" dirty="0"/>
              <a:t>= </a:t>
            </a:r>
            <a:r>
              <a:rPr lang="pt-PT" sz="2400" b="1" dirty="0" smtClean="0"/>
              <a:t>+1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21135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r>
              <a:rPr lang="pt-PT" dirty="0"/>
              <a:t>Para cada </a:t>
            </a:r>
            <a:r>
              <a:rPr lang="pt-PT" b="1" dirty="0"/>
              <a:t>n</a:t>
            </a:r>
            <a:r>
              <a:rPr lang="pt-PT" dirty="0"/>
              <a:t> há </a:t>
            </a:r>
            <a:r>
              <a:rPr lang="pt-PT" b="1" dirty="0" smtClean="0"/>
              <a:t>n</a:t>
            </a:r>
            <a:r>
              <a:rPr lang="pt-PT" b="1" baseline="30000" dirty="0" smtClean="0"/>
              <a:t>2</a:t>
            </a:r>
            <a:r>
              <a:rPr lang="pt-PT" b="1" dirty="0" smtClean="0"/>
              <a:t> </a:t>
            </a:r>
            <a:r>
              <a:rPr lang="pt-PT" b="1" dirty="0"/>
              <a:t>orbitais</a:t>
            </a:r>
            <a:r>
              <a:rPr lang="pt-PT" dirty="0" smtClean="0"/>
              <a:t>.</a:t>
            </a:r>
            <a:endParaRPr lang="pt-P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908720"/>
            <a:ext cx="8496944" cy="448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57200" y="274638"/>
            <a:ext cx="7467600" cy="70609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400" b="1" smtClean="0"/>
              <a:t>Números quânticos </a:t>
            </a:r>
            <a:endParaRPr lang="pt-PT" sz="3400" b="1" dirty="0"/>
          </a:p>
        </p:txBody>
      </p:sp>
    </p:spTree>
    <p:extLst>
      <p:ext uri="{BB962C8B-B14F-4D97-AF65-F5344CB8AC3E}">
        <p14:creationId xmlns:p14="http://schemas.microsoft.com/office/powerpoint/2010/main" val="171467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Números quânticos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Quando os </a:t>
            </a:r>
            <a:r>
              <a:rPr lang="pt-PT" b="1" dirty="0" smtClean="0"/>
              <a:t>átomos </a:t>
            </a:r>
            <a:r>
              <a:rPr lang="pt-PT" b="1" dirty="0"/>
              <a:t>de </a:t>
            </a:r>
            <a:r>
              <a:rPr lang="pt-PT" b="1" dirty="0" smtClean="0"/>
              <a:t>hidrogénio</a:t>
            </a:r>
            <a:r>
              <a:rPr lang="pt-PT" dirty="0" smtClean="0"/>
              <a:t>, atravessam um</a:t>
            </a:r>
            <a:br>
              <a:rPr lang="pt-PT" dirty="0" smtClean="0"/>
            </a:br>
            <a:r>
              <a:rPr lang="pt-PT" b="1" dirty="0" smtClean="0"/>
              <a:t>campo magnético </a:t>
            </a:r>
            <a:r>
              <a:rPr lang="pt-PT" dirty="0" smtClean="0"/>
              <a:t>provocado por um íman, </a:t>
            </a:r>
            <a:r>
              <a:rPr lang="pt-PT" b="1" dirty="0" smtClean="0"/>
              <a:t>desviam-se</a:t>
            </a:r>
            <a:r>
              <a:rPr lang="pt-PT" dirty="0" smtClean="0"/>
              <a:t> </a:t>
            </a:r>
            <a:r>
              <a:rPr lang="pt-PT" dirty="0"/>
              <a:t>em sentidos </a:t>
            </a:r>
            <a:r>
              <a:rPr lang="pt-PT" dirty="0" smtClean="0"/>
              <a:t>opostos. Isto acontece porque os </a:t>
            </a:r>
            <a:r>
              <a:rPr lang="pt-PT" b="1" dirty="0" smtClean="0"/>
              <a:t>electrões</a:t>
            </a:r>
            <a:r>
              <a:rPr lang="pt-PT" dirty="0" smtClean="0"/>
              <a:t> têm um </a:t>
            </a:r>
            <a:r>
              <a:rPr lang="pt-PT" b="1" dirty="0"/>
              <a:t>movimento de rotação </a:t>
            </a:r>
            <a:r>
              <a:rPr lang="pt-PT" dirty="0" smtClean="0"/>
              <a:t>e</a:t>
            </a:r>
            <a:r>
              <a:rPr lang="pt-PT" b="1" dirty="0" smtClean="0"/>
              <a:t> </a:t>
            </a:r>
            <a:r>
              <a:rPr lang="pt-PT" dirty="0" smtClean="0"/>
              <a:t>comportam-se </a:t>
            </a:r>
            <a:r>
              <a:rPr lang="pt-PT" dirty="0"/>
              <a:t>como </a:t>
            </a:r>
            <a:r>
              <a:rPr lang="pt-PT" b="1" dirty="0" smtClean="0"/>
              <a:t>ímanes</a:t>
            </a:r>
            <a:r>
              <a:rPr lang="pt-PT" dirty="0" smtClean="0"/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61" y="3117271"/>
            <a:ext cx="6966199" cy="218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1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Números quânticos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/>
              <a:t>O </a:t>
            </a:r>
            <a:r>
              <a:rPr lang="pt-PT" b="1" dirty="0"/>
              <a:t>número quântico </a:t>
            </a:r>
            <a:r>
              <a:rPr lang="pt-PT" b="1" dirty="0" smtClean="0"/>
              <a:t>de </a:t>
            </a:r>
            <a:r>
              <a:rPr lang="pt-PT" b="1" i="1" dirty="0" smtClean="0"/>
              <a:t>spin</a:t>
            </a:r>
            <a:r>
              <a:rPr lang="pt-PT" b="1" dirty="0" smtClean="0"/>
              <a:t> </a:t>
            </a:r>
            <a:r>
              <a:rPr lang="pt-PT" dirty="0" smtClean="0"/>
              <a:t>(</a:t>
            </a:r>
            <a:r>
              <a:rPr lang="pt-PT" dirty="0" err="1" smtClean="0"/>
              <a:t>m</a:t>
            </a:r>
            <a:r>
              <a:rPr lang="pt-PT" baseline="-25000" dirty="0" err="1" smtClean="0">
                <a:latin typeface="+mj-lt"/>
              </a:rPr>
              <a:t>s</a:t>
            </a:r>
            <a:r>
              <a:rPr lang="pt-PT" dirty="0" smtClean="0"/>
              <a:t>) indica o </a:t>
            </a:r>
            <a:r>
              <a:rPr lang="pt-PT" b="1" dirty="0" smtClean="0"/>
              <a:t>sentido</a:t>
            </a:r>
            <a:r>
              <a:rPr lang="pt-PT" dirty="0" smtClean="0"/>
              <a:t> do </a:t>
            </a:r>
            <a:r>
              <a:rPr lang="pt-PT" b="1" dirty="0" smtClean="0"/>
              <a:t>movimento de rotação do electrão </a:t>
            </a:r>
            <a:r>
              <a:rPr lang="pt-PT" dirty="0" smtClean="0"/>
              <a:t>(no sentido dos </a:t>
            </a:r>
            <a:r>
              <a:rPr lang="pt-PT" dirty="0"/>
              <a:t>ponteiros do relógio ou no sentido contrário</a:t>
            </a:r>
            <a:r>
              <a:rPr lang="pt-PT" dirty="0" smtClean="0"/>
              <a:t>) e explica o facto dos electrões </a:t>
            </a:r>
            <a:r>
              <a:rPr lang="pt-PT" dirty="0"/>
              <a:t>se </a:t>
            </a:r>
            <a:r>
              <a:rPr lang="pt-PT" dirty="0" smtClean="0"/>
              <a:t>comportarem como </a:t>
            </a:r>
            <a:r>
              <a:rPr lang="pt-PT" dirty="0"/>
              <a:t>pequenos </a:t>
            </a:r>
            <a:r>
              <a:rPr lang="pt-PT" b="1" dirty="0"/>
              <a:t>ímanes</a:t>
            </a:r>
            <a:r>
              <a:rPr lang="pt-PT" dirty="0"/>
              <a:t>.</a:t>
            </a:r>
            <a:endParaRPr lang="pt-PT" dirty="0" smtClean="0"/>
          </a:p>
          <a:p>
            <a:endParaRPr lang="pt-PT" dirty="0" smtClean="0"/>
          </a:p>
          <a:p>
            <a:r>
              <a:rPr lang="pt-PT" dirty="0" smtClean="0"/>
              <a:t>Só </a:t>
            </a:r>
            <a:r>
              <a:rPr lang="pt-PT" dirty="0"/>
              <a:t>pode ter </a:t>
            </a:r>
            <a:r>
              <a:rPr lang="pt-PT" dirty="0" smtClean="0"/>
              <a:t>os valores </a:t>
            </a:r>
            <a:r>
              <a:rPr lang="pt-PT" b="1" dirty="0" err="1" smtClean="0"/>
              <a:t>m</a:t>
            </a:r>
            <a:r>
              <a:rPr lang="pt-PT" b="1" baseline="-25000" dirty="0" err="1" smtClean="0"/>
              <a:t>s</a:t>
            </a:r>
            <a:r>
              <a:rPr lang="pt-PT" b="1" dirty="0"/>
              <a:t> </a:t>
            </a:r>
            <a:r>
              <a:rPr lang="pt-PT" b="1" dirty="0" smtClean="0"/>
              <a:t>= +1/2 </a:t>
            </a:r>
            <a:r>
              <a:rPr lang="pt-PT" dirty="0" smtClean="0"/>
              <a:t>ou </a:t>
            </a:r>
            <a:r>
              <a:rPr lang="pt-PT" b="1" dirty="0" err="1"/>
              <a:t>m</a:t>
            </a:r>
            <a:r>
              <a:rPr lang="pt-PT" b="1" baseline="-25000" dirty="0" err="1"/>
              <a:t>s</a:t>
            </a:r>
            <a:r>
              <a:rPr lang="pt-PT" b="1" dirty="0"/>
              <a:t> = </a:t>
            </a:r>
            <a:r>
              <a:rPr lang="pt-PT" b="1" dirty="0" smtClean="0"/>
              <a:t>-1/2</a:t>
            </a:r>
          </a:p>
          <a:p>
            <a:endParaRPr lang="pt-PT" sz="2400" dirty="0"/>
          </a:p>
          <a:p>
            <a:endParaRPr lang="pt-PT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5" y="3631264"/>
            <a:ext cx="2664295" cy="2534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95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Números quânticos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5184576"/>
          </a:xfrm>
        </p:spPr>
        <p:txBody>
          <a:bodyPr>
            <a:noAutofit/>
          </a:bodyPr>
          <a:lstStyle/>
          <a:p>
            <a:r>
              <a:rPr lang="pt-PT" dirty="0"/>
              <a:t>Para </a:t>
            </a:r>
            <a:r>
              <a:rPr lang="pt-PT" b="1" dirty="0" smtClean="0"/>
              <a:t>identificar</a:t>
            </a:r>
            <a:r>
              <a:rPr lang="pt-PT" dirty="0" smtClean="0"/>
              <a:t> </a:t>
            </a:r>
            <a:r>
              <a:rPr lang="pt-PT" b="1" dirty="0" smtClean="0"/>
              <a:t>uma </a:t>
            </a:r>
            <a:r>
              <a:rPr lang="pt-PT" b="1" dirty="0"/>
              <a:t>orbital </a:t>
            </a:r>
            <a:r>
              <a:rPr lang="pt-PT" dirty="0"/>
              <a:t>são </a:t>
            </a:r>
            <a:r>
              <a:rPr lang="pt-PT" dirty="0" smtClean="0"/>
              <a:t>necessários três </a:t>
            </a:r>
            <a:r>
              <a:rPr lang="pt-PT" dirty="0"/>
              <a:t>números quânticos </a:t>
            </a:r>
            <a:r>
              <a:rPr lang="pt-PT" dirty="0" smtClean="0"/>
              <a:t>(</a:t>
            </a:r>
            <a:r>
              <a:rPr lang="pt-PT" b="1" dirty="0"/>
              <a:t>n</a:t>
            </a:r>
            <a:r>
              <a:rPr lang="pt-PT" dirty="0" smtClean="0"/>
              <a:t>,</a:t>
            </a:r>
            <a:r>
              <a:rPr lang="pt-PT" b="1" dirty="0" smtClean="0"/>
              <a:t> </a:t>
            </a:r>
            <a:r>
              <a:rPr lang="pt-PT" b="1" dirty="0" smtClean="0">
                <a:latin typeface="Script MT Bold"/>
              </a:rPr>
              <a:t>l</a:t>
            </a:r>
            <a:r>
              <a:rPr lang="pt-PT" b="1" dirty="0" smtClean="0"/>
              <a:t> </a:t>
            </a:r>
            <a:r>
              <a:rPr lang="pt-PT" dirty="0" smtClean="0"/>
              <a:t>e</a:t>
            </a:r>
            <a:r>
              <a:rPr lang="pt-PT" b="1" dirty="0" smtClean="0"/>
              <a:t> m</a:t>
            </a:r>
            <a:r>
              <a:rPr lang="pt-PT" b="1" baseline="-25000" dirty="0" smtClean="0">
                <a:latin typeface="Script MT Bold"/>
              </a:rPr>
              <a:t>l</a:t>
            </a:r>
            <a:r>
              <a:rPr lang="pt-PT" dirty="0" smtClean="0"/>
              <a:t>).</a:t>
            </a:r>
          </a:p>
          <a:p>
            <a:pPr>
              <a:spcBef>
                <a:spcPts val="0"/>
              </a:spcBef>
            </a:pPr>
            <a:endParaRPr lang="pt-PT" dirty="0" smtClean="0"/>
          </a:p>
          <a:p>
            <a:r>
              <a:rPr lang="pt-PT" dirty="0" smtClean="0"/>
              <a:t>Para </a:t>
            </a:r>
            <a:r>
              <a:rPr lang="pt-PT" b="1" dirty="0"/>
              <a:t>identificar</a:t>
            </a:r>
            <a:r>
              <a:rPr lang="pt-PT" dirty="0"/>
              <a:t> </a:t>
            </a:r>
            <a:r>
              <a:rPr lang="pt-PT" b="1" dirty="0" smtClean="0"/>
              <a:t>um </a:t>
            </a:r>
            <a:r>
              <a:rPr lang="pt-PT" b="1" dirty="0"/>
              <a:t>electrão no átomo </a:t>
            </a:r>
            <a:r>
              <a:rPr lang="pt-PT" dirty="0"/>
              <a:t>são </a:t>
            </a:r>
            <a:r>
              <a:rPr lang="pt-PT" dirty="0" smtClean="0"/>
              <a:t>necessários</a:t>
            </a:r>
            <a:br>
              <a:rPr lang="pt-PT" dirty="0" smtClean="0"/>
            </a:br>
            <a:r>
              <a:rPr lang="pt-PT" dirty="0" smtClean="0"/>
              <a:t>quatro </a:t>
            </a:r>
            <a:r>
              <a:rPr lang="pt-PT" dirty="0"/>
              <a:t>números quânticos (</a:t>
            </a:r>
            <a:r>
              <a:rPr lang="pt-PT" b="1" dirty="0"/>
              <a:t>n</a:t>
            </a:r>
            <a:r>
              <a:rPr lang="pt-PT" dirty="0" smtClean="0"/>
              <a:t>,</a:t>
            </a:r>
            <a:r>
              <a:rPr lang="pt-PT" b="1" dirty="0" smtClean="0"/>
              <a:t> </a:t>
            </a:r>
            <a:r>
              <a:rPr lang="pt-PT" b="1" dirty="0" smtClean="0">
                <a:latin typeface="Script MT Bold"/>
              </a:rPr>
              <a:t>l</a:t>
            </a:r>
            <a:r>
              <a:rPr lang="pt-PT" dirty="0" smtClean="0"/>
              <a:t>,</a:t>
            </a:r>
            <a:r>
              <a:rPr lang="pt-PT" b="1" dirty="0" smtClean="0"/>
              <a:t> m</a:t>
            </a:r>
            <a:r>
              <a:rPr lang="pt-PT" b="1" baseline="-25000" dirty="0" smtClean="0">
                <a:latin typeface="Script MT Bold"/>
              </a:rPr>
              <a:t>l</a:t>
            </a:r>
            <a:r>
              <a:rPr lang="pt-PT" b="1" dirty="0" smtClean="0"/>
              <a:t> </a:t>
            </a:r>
            <a:r>
              <a:rPr lang="pt-PT" dirty="0" smtClean="0"/>
              <a:t>e</a:t>
            </a:r>
            <a:r>
              <a:rPr lang="pt-PT" b="1" dirty="0" smtClean="0"/>
              <a:t> </a:t>
            </a:r>
            <a:r>
              <a:rPr lang="pt-PT" b="1" dirty="0" err="1" smtClean="0"/>
              <a:t>m</a:t>
            </a:r>
            <a:r>
              <a:rPr lang="pt-PT" b="1" baseline="-25000" dirty="0" err="1" smtClean="0"/>
              <a:t>s</a:t>
            </a:r>
            <a:r>
              <a:rPr lang="pt-PT" dirty="0" smtClean="0"/>
              <a:t>).</a:t>
            </a:r>
          </a:p>
          <a:p>
            <a:pPr>
              <a:spcBef>
                <a:spcPts val="0"/>
              </a:spcBef>
            </a:pPr>
            <a:endParaRPr lang="pt-PT" dirty="0" smtClean="0"/>
          </a:p>
          <a:p>
            <a:r>
              <a:rPr lang="pt-PT" dirty="0" smtClean="0"/>
              <a:t>A </a:t>
            </a:r>
            <a:r>
              <a:rPr lang="pt-PT" dirty="0"/>
              <a:t>orbital </a:t>
            </a:r>
            <a:r>
              <a:rPr lang="pt-PT" b="1" dirty="0"/>
              <a:t>3s</a:t>
            </a:r>
            <a:r>
              <a:rPr lang="pt-PT" dirty="0"/>
              <a:t> é </a:t>
            </a:r>
            <a:r>
              <a:rPr lang="pt-PT" dirty="0" smtClean="0"/>
              <a:t>identificada por </a:t>
            </a:r>
            <a:r>
              <a:rPr lang="pt-PT" dirty="0"/>
              <a:t>três números </a:t>
            </a:r>
            <a:r>
              <a:rPr lang="pt-PT" dirty="0" smtClean="0"/>
              <a:t>quânticos:</a:t>
            </a:r>
          </a:p>
          <a:p>
            <a:pPr lvl="1"/>
            <a:r>
              <a:rPr lang="pt-PT" sz="2400" b="1" dirty="0" smtClean="0"/>
              <a:t>n </a:t>
            </a:r>
            <a:r>
              <a:rPr lang="pt-PT" sz="2400" b="1" dirty="0"/>
              <a:t>= </a:t>
            </a:r>
            <a:r>
              <a:rPr lang="pt-PT" sz="2400" b="1" dirty="0" smtClean="0"/>
              <a:t>3</a:t>
            </a:r>
            <a:r>
              <a:rPr lang="pt-PT" sz="2400" dirty="0" smtClean="0"/>
              <a:t>,</a:t>
            </a:r>
            <a:r>
              <a:rPr lang="pt-PT" sz="2400" b="1" dirty="0" smtClean="0"/>
              <a:t> </a:t>
            </a:r>
            <a:r>
              <a:rPr lang="pt-PT" sz="2400" b="1" dirty="0">
                <a:latin typeface="Script MT Bold"/>
              </a:rPr>
              <a:t>l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smtClean="0"/>
              <a:t>0 </a:t>
            </a:r>
            <a:r>
              <a:rPr lang="pt-PT" sz="2400" dirty="0" smtClean="0"/>
              <a:t>e</a:t>
            </a:r>
            <a:r>
              <a:rPr lang="pt-PT" sz="2400" b="1" dirty="0" smtClean="0"/>
              <a:t> </a:t>
            </a:r>
            <a:r>
              <a:rPr lang="pt-PT" sz="2400" b="1" dirty="0"/>
              <a:t>m</a:t>
            </a:r>
            <a:r>
              <a:rPr lang="pt-PT" sz="2400" b="1" baseline="-25000" dirty="0">
                <a:latin typeface="Script MT Bold"/>
              </a:rPr>
              <a:t>l</a:t>
            </a:r>
            <a:r>
              <a:rPr lang="pt-PT" sz="2400" b="1" dirty="0" smtClean="0"/>
              <a:t> </a:t>
            </a:r>
            <a:r>
              <a:rPr lang="pt-PT" sz="2400" b="1" dirty="0"/>
              <a:t>= 0 </a:t>
            </a:r>
            <a:r>
              <a:rPr lang="pt-PT" sz="2400" b="1" dirty="0" smtClean="0"/>
              <a:t> </a:t>
            </a:r>
            <a:r>
              <a:rPr lang="pt-PT" sz="2400" dirty="0" smtClean="0"/>
              <a:t>ou (</a:t>
            </a:r>
            <a:r>
              <a:rPr lang="pt-PT" sz="2400" b="1" dirty="0"/>
              <a:t>3, 0, 0</a:t>
            </a:r>
            <a:r>
              <a:rPr lang="pt-PT" sz="2400" dirty="0" smtClean="0"/>
              <a:t>).</a:t>
            </a:r>
          </a:p>
          <a:p>
            <a:pPr>
              <a:spcBef>
                <a:spcPts val="0"/>
              </a:spcBef>
            </a:pPr>
            <a:endParaRPr lang="pt-PT" dirty="0" smtClean="0"/>
          </a:p>
          <a:p>
            <a:r>
              <a:rPr lang="pt-PT" dirty="0" smtClean="0"/>
              <a:t>Os </a:t>
            </a:r>
            <a:r>
              <a:rPr lang="pt-PT" b="1" dirty="0" smtClean="0"/>
              <a:t>electrões </a:t>
            </a:r>
            <a:r>
              <a:rPr lang="pt-PT" dirty="0" smtClean="0"/>
              <a:t>que se podem encontrar numa orbital </a:t>
            </a:r>
            <a:r>
              <a:rPr lang="pt-PT" b="1" dirty="0" smtClean="0"/>
              <a:t>3s</a:t>
            </a:r>
            <a:r>
              <a:rPr lang="pt-PT" dirty="0"/>
              <a:t/>
            </a:r>
            <a:br>
              <a:rPr lang="pt-PT" dirty="0"/>
            </a:br>
            <a:r>
              <a:rPr lang="pt-PT" dirty="0" smtClean="0"/>
              <a:t>são identificados por quatro números quânticos:</a:t>
            </a:r>
          </a:p>
          <a:p>
            <a:pPr lvl="1"/>
            <a:r>
              <a:rPr lang="pt-PT" sz="2400" b="1" dirty="0"/>
              <a:t>n = 3</a:t>
            </a:r>
            <a:r>
              <a:rPr lang="pt-PT" sz="2400" dirty="0"/>
              <a:t>,</a:t>
            </a:r>
            <a:r>
              <a:rPr lang="pt-PT" sz="2400" b="1" dirty="0"/>
              <a:t> </a:t>
            </a:r>
            <a:r>
              <a:rPr lang="pt-PT" sz="2400" b="1" dirty="0">
                <a:latin typeface="Script MT Bold"/>
              </a:rPr>
              <a:t>l</a:t>
            </a:r>
            <a:r>
              <a:rPr lang="pt-PT" sz="2400" b="1" dirty="0"/>
              <a:t> = </a:t>
            </a:r>
            <a:r>
              <a:rPr lang="pt-PT" sz="2400" b="1" dirty="0" smtClean="0"/>
              <a:t>0</a:t>
            </a:r>
            <a:r>
              <a:rPr lang="pt-PT" sz="2400" dirty="0" smtClean="0"/>
              <a:t>,</a:t>
            </a:r>
            <a:r>
              <a:rPr lang="pt-PT" sz="2400" b="1" dirty="0" smtClean="0"/>
              <a:t> m</a:t>
            </a:r>
            <a:r>
              <a:rPr lang="pt-PT" sz="2400" b="1" baseline="-25000" dirty="0" smtClean="0">
                <a:latin typeface="Script MT Bold"/>
              </a:rPr>
              <a:t>l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smtClean="0"/>
              <a:t>0 </a:t>
            </a:r>
            <a:r>
              <a:rPr lang="pt-PT" sz="2400" dirty="0" smtClean="0"/>
              <a:t>e</a:t>
            </a:r>
            <a:r>
              <a:rPr lang="pt-PT" sz="2400" b="1" dirty="0" smtClean="0"/>
              <a:t> </a:t>
            </a:r>
            <a:r>
              <a:rPr lang="pt-PT" sz="2400" b="1" dirty="0" err="1" smtClean="0"/>
              <a:t>m</a:t>
            </a:r>
            <a:r>
              <a:rPr lang="pt-PT" sz="2400" b="1" baseline="-25000" dirty="0" err="1" smtClean="0"/>
              <a:t>s</a:t>
            </a:r>
            <a:r>
              <a:rPr lang="pt-PT" sz="2400" b="1" baseline="-25000" dirty="0" smtClean="0"/>
              <a:t> </a:t>
            </a:r>
            <a:r>
              <a:rPr lang="pt-PT" sz="2400" b="1" dirty="0" smtClean="0"/>
              <a:t>= +1/2  </a:t>
            </a:r>
            <a:r>
              <a:rPr lang="pt-PT" sz="2400" dirty="0"/>
              <a:t>ou (</a:t>
            </a:r>
            <a:r>
              <a:rPr lang="pt-PT" sz="2400" b="1" dirty="0"/>
              <a:t>3, 0, </a:t>
            </a:r>
            <a:r>
              <a:rPr lang="pt-PT" sz="2400" b="1" dirty="0" smtClean="0"/>
              <a:t>0, +1/2</a:t>
            </a:r>
            <a:r>
              <a:rPr lang="pt-PT" sz="2400" dirty="0" smtClean="0"/>
              <a:t>);</a:t>
            </a:r>
          </a:p>
          <a:p>
            <a:pPr lvl="1"/>
            <a:r>
              <a:rPr lang="pt-PT" sz="2400" b="1" dirty="0"/>
              <a:t>n = 3</a:t>
            </a:r>
            <a:r>
              <a:rPr lang="pt-PT" sz="2400" dirty="0"/>
              <a:t>,</a:t>
            </a:r>
            <a:r>
              <a:rPr lang="pt-PT" sz="2400" b="1" dirty="0"/>
              <a:t> </a:t>
            </a:r>
            <a:r>
              <a:rPr lang="pt-PT" sz="2400" b="1" dirty="0">
                <a:latin typeface="Script MT Bold"/>
              </a:rPr>
              <a:t>l</a:t>
            </a:r>
            <a:r>
              <a:rPr lang="pt-PT" sz="2400" b="1" dirty="0"/>
              <a:t> = 0</a:t>
            </a:r>
            <a:r>
              <a:rPr lang="pt-PT" sz="2400" dirty="0"/>
              <a:t>,</a:t>
            </a:r>
            <a:r>
              <a:rPr lang="pt-PT" sz="2400" b="1" dirty="0"/>
              <a:t> m</a:t>
            </a:r>
            <a:r>
              <a:rPr lang="pt-PT" sz="2400" b="1" baseline="-25000" dirty="0">
                <a:latin typeface="Script MT Bold"/>
              </a:rPr>
              <a:t>l</a:t>
            </a:r>
            <a:r>
              <a:rPr lang="pt-PT" sz="2400" b="1" dirty="0"/>
              <a:t> = 0 </a:t>
            </a:r>
            <a:r>
              <a:rPr lang="pt-PT" sz="2400" dirty="0"/>
              <a:t>e</a:t>
            </a:r>
            <a:r>
              <a:rPr lang="pt-PT" sz="2400" b="1" dirty="0"/>
              <a:t> </a:t>
            </a:r>
            <a:r>
              <a:rPr lang="pt-PT" sz="2400" b="1" dirty="0" err="1"/>
              <a:t>m</a:t>
            </a:r>
            <a:r>
              <a:rPr lang="pt-PT" sz="2400" b="1" baseline="-25000" dirty="0" err="1"/>
              <a:t>s</a:t>
            </a:r>
            <a:r>
              <a:rPr lang="pt-PT" sz="2400" b="1" baseline="-25000" dirty="0"/>
              <a:t> </a:t>
            </a:r>
            <a:r>
              <a:rPr lang="pt-PT" sz="2400" b="1" dirty="0"/>
              <a:t>= </a:t>
            </a:r>
            <a:r>
              <a:rPr lang="pt-PT" sz="2400" b="1" dirty="0" smtClean="0"/>
              <a:t>-1/2  </a:t>
            </a:r>
            <a:r>
              <a:rPr lang="pt-PT" sz="2400" dirty="0"/>
              <a:t>ou (</a:t>
            </a:r>
            <a:r>
              <a:rPr lang="pt-PT" sz="2400" b="1" dirty="0"/>
              <a:t>3, 0, 0, </a:t>
            </a:r>
            <a:r>
              <a:rPr lang="pt-PT" sz="2400" b="1" dirty="0" smtClean="0"/>
              <a:t>-1/2</a:t>
            </a:r>
            <a:r>
              <a:rPr lang="pt-PT" sz="2400" dirty="0" smtClean="0"/>
              <a:t>).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73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Números quânticos 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b="1" dirty="0" smtClean="0"/>
              <a:t>Diagrama de caixas </a:t>
            </a:r>
            <a:r>
              <a:rPr lang="pt-PT" dirty="0"/>
              <a:t>–</a:t>
            </a:r>
            <a:r>
              <a:rPr lang="pt-PT" dirty="0" smtClean="0"/>
              <a:t> Representação duma orbital com 2 electrões:</a:t>
            </a:r>
          </a:p>
          <a:p>
            <a:endParaRPr lang="pt-PT" dirty="0" smtClean="0"/>
          </a:p>
          <a:p>
            <a:r>
              <a:rPr lang="pt-PT" dirty="0" smtClean="0"/>
              <a:t>A </a:t>
            </a:r>
            <a:r>
              <a:rPr lang="pt-PT" b="1" dirty="0"/>
              <a:t>seta </a:t>
            </a:r>
            <a:r>
              <a:rPr lang="pt-PT" b="1" dirty="0" smtClean="0"/>
              <a:t>para </a:t>
            </a:r>
            <a:r>
              <a:rPr lang="pt-PT" b="1" dirty="0"/>
              <a:t>cima </a:t>
            </a:r>
            <a:r>
              <a:rPr lang="pt-PT" dirty="0"/>
              <a:t>representa </a:t>
            </a:r>
            <a:r>
              <a:rPr lang="pt-PT" b="1" dirty="0" err="1"/>
              <a:t>m</a:t>
            </a:r>
            <a:r>
              <a:rPr lang="pt-PT" b="1" baseline="-25000" dirty="0" err="1"/>
              <a:t>s</a:t>
            </a:r>
            <a:r>
              <a:rPr lang="pt-PT" dirty="0" smtClean="0"/>
              <a:t> </a:t>
            </a:r>
            <a:r>
              <a:rPr lang="pt-PT" b="1" dirty="0"/>
              <a:t>= </a:t>
            </a:r>
            <a:r>
              <a:rPr lang="pt-PT" b="1" dirty="0" smtClean="0"/>
              <a:t>+1/2 </a:t>
            </a:r>
            <a:r>
              <a:rPr lang="pt-PT" dirty="0" smtClean="0"/>
              <a:t>e a seta </a:t>
            </a:r>
            <a:r>
              <a:rPr lang="pt-PT" b="1" dirty="0" smtClean="0"/>
              <a:t>para baixo </a:t>
            </a:r>
            <a:r>
              <a:rPr lang="pt-PT" dirty="0" smtClean="0"/>
              <a:t>representa o </a:t>
            </a:r>
            <a:r>
              <a:rPr lang="pt-PT" b="1" dirty="0" err="1"/>
              <a:t>m</a:t>
            </a:r>
            <a:r>
              <a:rPr lang="pt-PT" b="1" baseline="-25000" dirty="0" err="1"/>
              <a:t>s</a:t>
            </a:r>
            <a:r>
              <a:rPr lang="pt-PT" dirty="0"/>
              <a:t> </a:t>
            </a:r>
            <a:r>
              <a:rPr lang="pt-PT" b="1" dirty="0"/>
              <a:t>= </a:t>
            </a:r>
            <a:r>
              <a:rPr lang="pt-PT" b="1" dirty="0" smtClean="0"/>
              <a:t>-1/2 </a:t>
            </a:r>
          </a:p>
          <a:p>
            <a:pPr>
              <a:spcBef>
                <a:spcPts val="0"/>
              </a:spcBef>
            </a:pPr>
            <a:endParaRPr lang="pt-PT" dirty="0" smtClean="0"/>
          </a:p>
          <a:p>
            <a:r>
              <a:rPr lang="pt-PT" dirty="0" smtClean="0"/>
              <a:t>Uma </a:t>
            </a:r>
            <a:r>
              <a:rPr lang="pt-PT" dirty="0"/>
              <a:t>orbital </a:t>
            </a:r>
            <a:r>
              <a:rPr lang="pt-PT" b="1" dirty="0" smtClean="0"/>
              <a:t>3s</a:t>
            </a:r>
            <a:r>
              <a:rPr lang="pt-PT" dirty="0" smtClean="0"/>
              <a:t> </a:t>
            </a:r>
            <a:r>
              <a:rPr lang="pt-PT" dirty="0"/>
              <a:t>com </a:t>
            </a:r>
            <a:r>
              <a:rPr lang="pt-PT" b="1" dirty="0"/>
              <a:t>dois electrões </a:t>
            </a:r>
            <a:r>
              <a:rPr lang="pt-PT" dirty="0"/>
              <a:t>representa-se por </a:t>
            </a:r>
            <a:r>
              <a:rPr lang="pt-PT" b="1" dirty="0" smtClean="0"/>
              <a:t>3s</a:t>
            </a:r>
            <a:r>
              <a:rPr lang="pt-PT" b="1" baseline="30000" dirty="0" smtClean="0"/>
              <a:t>2</a:t>
            </a:r>
            <a:r>
              <a:rPr lang="pt-PT" dirty="0" smtClean="0"/>
              <a:t>.</a:t>
            </a:r>
          </a:p>
          <a:p>
            <a:pPr>
              <a:spcBef>
                <a:spcPts val="0"/>
              </a:spcBef>
            </a:pPr>
            <a:endParaRPr lang="pt-PT" dirty="0"/>
          </a:p>
          <a:p>
            <a:r>
              <a:rPr lang="pt-PT" dirty="0" smtClean="0"/>
              <a:t>Cada </a:t>
            </a:r>
            <a:r>
              <a:rPr lang="pt-PT" b="1" dirty="0" smtClean="0"/>
              <a:t>orbital</a:t>
            </a:r>
            <a:r>
              <a:rPr lang="pt-PT" dirty="0" smtClean="0"/>
              <a:t> só pode ter, </a:t>
            </a:r>
            <a:r>
              <a:rPr lang="pt-PT" dirty="0"/>
              <a:t>no máximo,</a:t>
            </a:r>
            <a:r>
              <a:rPr lang="pt-PT" dirty="0" smtClean="0"/>
              <a:t> </a:t>
            </a:r>
            <a:r>
              <a:rPr lang="pt-PT" b="1" dirty="0"/>
              <a:t>2 </a:t>
            </a:r>
            <a:r>
              <a:rPr lang="pt-PT" b="1" dirty="0" smtClean="0"/>
              <a:t>electrões</a:t>
            </a:r>
            <a:r>
              <a:rPr lang="pt-PT" dirty="0" smtClean="0"/>
              <a:t>.</a:t>
            </a:r>
          </a:p>
          <a:p>
            <a:pPr>
              <a:spcBef>
                <a:spcPts val="0"/>
              </a:spcBef>
            </a:pPr>
            <a:endParaRPr lang="pt-PT" dirty="0" smtClean="0"/>
          </a:p>
          <a:p>
            <a:r>
              <a:rPr lang="pt-PT" dirty="0" smtClean="0"/>
              <a:t>Para </a:t>
            </a:r>
            <a:r>
              <a:rPr lang="pt-PT" dirty="0"/>
              <a:t>cada </a:t>
            </a:r>
            <a:r>
              <a:rPr lang="pt-PT" b="1" dirty="0"/>
              <a:t>n</a:t>
            </a:r>
            <a:r>
              <a:rPr lang="pt-PT" dirty="0"/>
              <a:t> há </a:t>
            </a:r>
            <a:r>
              <a:rPr lang="pt-PT" b="1" dirty="0"/>
              <a:t>n</a:t>
            </a:r>
            <a:r>
              <a:rPr lang="pt-PT" b="1" baseline="30000" dirty="0"/>
              <a:t>2</a:t>
            </a:r>
            <a:r>
              <a:rPr lang="pt-PT" b="1" dirty="0"/>
              <a:t> </a:t>
            </a:r>
            <a:r>
              <a:rPr lang="pt-PT" b="1" dirty="0" smtClean="0"/>
              <a:t>orbitais</a:t>
            </a:r>
            <a:r>
              <a:rPr lang="pt-PT" dirty="0"/>
              <a:t> </a:t>
            </a:r>
            <a:r>
              <a:rPr lang="pt-PT" dirty="0" smtClean="0"/>
              <a:t>e, </a:t>
            </a:r>
            <a:r>
              <a:rPr lang="pt-PT" dirty="0"/>
              <a:t>no máximo, </a:t>
            </a:r>
            <a:r>
              <a:rPr lang="pt-PT" b="1" dirty="0" smtClean="0"/>
              <a:t>2n</a:t>
            </a:r>
            <a:r>
              <a:rPr lang="pt-PT" b="1" baseline="30000" dirty="0" smtClean="0"/>
              <a:t>2</a:t>
            </a:r>
            <a:r>
              <a:rPr lang="pt-PT" dirty="0" smtClean="0"/>
              <a:t> </a:t>
            </a:r>
            <a:r>
              <a:rPr lang="pt-PT" b="1" dirty="0"/>
              <a:t>electrões</a:t>
            </a:r>
            <a:r>
              <a:rPr lang="pt-PT" dirty="0"/>
              <a:t>.</a:t>
            </a:r>
          </a:p>
          <a:p>
            <a:endParaRPr lang="pt-PT" dirty="0"/>
          </a:p>
          <a:p>
            <a:pPr marL="0" indent="0">
              <a:buNone/>
            </a:pPr>
            <a:endParaRPr lang="pt-PT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09126"/>
            <a:ext cx="583307" cy="65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66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3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Objectivos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147248" cy="4873752"/>
          </a:xfrm>
        </p:spPr>
        <p:txBody>
          <a:bodyPr>
            <a:normAutofit/>
          </a:bodyPr>
          <a:lstStyle/>
          <a:p>
            <a:r>
              <a:rPr lang="pt-PT" sz="2400" dirty="0" smtClean="0"/>
              <a:t>Referir </a:t>
            </a:r>
            <a:r>
              <a:rPr lang="pt-PT" sz="2400" dirty="0"/>
              <a:t>os contributos de vários cientistas e das suas propostas de </a:t>
            </a:r>
            <a:r>
              <a:rPr lang="pt-PT" sz="2400" b="1" dirty="0"/>
              <a:t>modelo atómico</a:t>
            </a:r>
            <a:r>
              <a:rPr lang="pt-PT" sz="2400" dirty="0"/>
              <a:t>, para </a:t>
            </a:r>
            <a:r>
              <a:rPr lang="pt-PT" sz="2400" dirty="0" smtClean="0"/>
              <a:t>a criação </a:t>
            </a:r>
            <a:r>
              <a:rPr lang="pt-PT" sz="2400" dirty="0"/>
              <a:t>do modelo atómico </a:t>
            </a:r>
            <a:r>
              <a:rPr lang="pt-PT" sz="2400" dirty="0" smtClean="0"/>
              <a:t>actual;</a:t>
            </a:r>
          </a:p>
          <a:p>
            <a:r>
              <a:rPr lang="pt-PT" sz="2400" dirty="0" smtClean="0"/>
              <a:t>Descrever </a:t>
            </a:r>
            <a:r>
              <a:rPr lang="pt-PT" sz="2400" dirty="0"/>
              <a:t>o </a:t>
            </a:r>
            <a:r>
              <a:rPr lang="pt-PT" sz="2400" b="1" dirty="0"/>
              <a:t>modelo quântico do átomo </a:t>
            </a:r>
            <a:r>
              <a:rPr lang="pt-PT" sz="2400" dirty="0"/>
              <a:t>em termos de </a:t>
            </a:r>
            <a:r>
              <a:rPr lang="pt-PT" sz="2400" b="1" dirty="0"/>
              <a:t>números quânticos </a:t>
            </a:r>
            <a:r>
              <a:rPr lang="pt-PT" sz="2400" dirty="0" smtClean="0"/>
              <a:t>(n</a:t>
            </a:r>
            <a:r>
              <a:rPr lang="pt-PT" sz="2400" dirty="0"/>
              <a:t>, </a:t>
            </a:r>
            <a:r>
              <a:rPr lang="pt-PT" sz="2400" dirty="0">
                <a:latin typeface="Script MT Bold"/>
              </a:rPr>
              <a:t>l</a:t>
            </a:r>
            <a:r>
              <a:rPr lang="pt-PT" sz="2400" dirty="0"/>
              <a:t>, m</a:t>
            </a:r>
            <a:r>
              <a:rPr lang="pt-PT" sz="2400" baseline="-25000" dirty="0">
                <a:latin typeface="Script MT Bold"/>
              </a:rPr>
              <a:t>l</a:t>
            </a:r>
            <a:r>
              <a:rPr lang="pt-PT" sz="2400" dirty="0"/>
              <a:t> </a:t>
            </a:r>
            <a:r>
              <a:rPr lang="pt-PT" sz="2400" dirty="0" smtClean="0"/>
              <a:t>e</a:t>
            </a:r>
            <a:r>
              <a:rPr lang="pt-PT" sz="2400" b="1" dirty="0" smtClean="0"/>
              <a:t> </a:t>
            </a:r>
            <a:r>
              <a:rPr lang="pt-PT" sz="2400" dirty="0" err="1" smtClean="0"/>
              <a:t>m</a:t>
            </a:r>
            <a:r>
              <a:rPr lang="pt-PT" sz="2400" baseline="-25000" dirty="0" err="1" smtClean="0"/>
              <a:t>s</a:t>
            </a:r>
            <a:r>
              <a:rPr lang="pt-PT" sz="2400" dirty="0" smtClean="0"/>
              <a:t>), </a:t>
            </a:r>
            <a:r>
              <a:rPr lang="pt-PT" sz="2400" b="1" dirty="0" smtClean="0"/>
              <a:t>orbitais</a:t>
            </a:r>
            <a:r>
              <a:rPr lang="pt-PT" sz="2400" dirty="0" smtClean="0"/>
              <a:t> </a:t>
            </a:r>
            <a:r>
              <a:rPr lang="pt-PT" sz="2400" dirty="0"/>
              <a:t>e </a:t>
            </a:r>
            <a:r>
              <a:rPr lang="pt-PT" sz="2400" b="1" dirty="0"/>
              <a:t>níveis de </a:t>
            </a:r>
            <a:r>
              <a:rPr lang="pt-PT" sz="2400" b="1" dirty="0" smtClean="0"/>
              <a:t>energia</a:t>
            </a:r>
            <a:r>
              <a:rPr lang="pt-PT" sz="2400" dirty="0" smtClean="0"/>
              <a:t>;</a:t>
            </a:r>
          </a:p>
          <a:p>
            <a:r>
              <a:rPr lang="pt-PT" sz="2400" dirty="0" smtClean="0"/>
              <a:t>Escrever as </a:t>
            </a:r>
            <a:r>
              <a:rPr lang="pt-PT" sz="2400" b="1" dirty="0"/>
              <a:t>configurações electrónicas </a:t>
            </a:r>
            <a:r>
              <a:rPr lang="pt-PT" sz="2400" dirty="0"/>
              <a:t>dos </a:t>
            </a:r>
            <a:r>
              <a:rPr lang="pt-PT" sz="2400" dirty="0" smtClean="0"/>
              <a:t>átomos</a:t>
            </a:r>
            <a:br>
              <a:rPr lang="pt-PT" sz="2400" dirty="0" smtClean="0"/>
            </a:br>
            <a:r>
              <a:rPr lang="pt-PT" sz="2400" dirty="0" smtClean="0"/>
              <a:t>dos </a:t>
            </a:r>
            <a:r>
              <a:rPr lang="pt-PT" sz="2400" dirty="0"/>
              <a:t>elementos </a:t>
            </a:r>
            <a:r>
              <a:rPr lang="pt-PT" sz="2400" dirty="0" smtClean="0"/>
              <a:t>(Z </a:t>
            </a:r>
            <a:r>
              <a:rPr lang="pt-PT" sz="2400" dirty="0"/>
              <a:t>≤ 23</a:t>
            </a:r>
            <a:r>
              <a:rPr lang="pt-PT" sz="2400" dirty="0" smtClean="0"/>
              <a:t>), atendendo ao </a:t>
            </a:r>
            <a:r>
              <a:rPr lang="pt-PT" sz="2400" b="1" dirty="0" smtClean="0"/>
              <a:t>Princípio da</a:t>
            </a:r>
            <a:br>
              <a:rPr lang="pt-PT" sz="2400" b="1" dirty="0" smtClean="0"/>
            </a:br>
            <a:r>
              <a:rPr lang="pt-PT" sz="2400" b="1" dirty="0" smtClean="0"/>
              <a:t>Energia </a:t>
            </a:r>
            <a:r>
              <a:rPr lang="pt-PT" b="1" dirty="0" smtClean="0"/>
              <a:t>M</a:t>
            </a:r>
            <a:r>
              <a:rPr lang="pt-PT" sz="2400" b="1" dirty="0" smtClean="0"/>
              <a:t>ínima</a:t>
            </a:r>
            <a:r>
              <a:rPr lang="pt-PT" sz="2400" dirty="0" smtClean="0"/>
              <a:t>, ao </a:t>
            </a:r>
            <a:r>
              <a:rPr lang="pt-PT" b="1" dirty="0"/>
              <a:t>Princípio </a:t>
            </a:r>
            <a:r>
              <a:rPr lang="pt-PT" b="1" dirty="0" smtClean="0"/>
              <a:t>de E</a:t>
            </a:r>
            <a:r>
              <a:rPr lang="pt-PT" sz="2400" b="1" dirty="0" smtClean="0"/>
              <a:t>xclusão </a:t>
            </a:r>
            <a:r>
              <a:rPr lang="pt-PT" sz="2400" b="1" dirty="0"/>
              <a:t>de </a:t>
            </a:r>
            <a:r>
              <a:rPr lang="pt-PT" sz="2400" b="1" smtClean="0"/>
              <a:t>Pauli</a:t>
            </a:r>
            <a:r>
              <a:rPr lang="pt-PT" sz="2400" smtClean="0"/>
              <a:t>,</a:t>
            </a:r>
            <a:br>
              <a:rPr lang="pt-PT" sz="2400" smtClean="0"/>
            </a:br>
            <a:r>
              <a:rPr lang="pt-PT" sz="2400" smtClean="0"/>
              <a:t>e </a:t>
            </a:r>
            <a:r>
              <a:rPr lang="pt-PT" sz="2400" dirty="0"/>
              <a:t>à </a:t>
            </a:r>
            <a:r>
              <a:rPr lang="pt-PT" sz="2400" b="1" dirty="0" smtClean="0"/>
              <a:t>Regra </a:t>
            </a:r>
            <a:r>
              <a:rPr lang="pt-PT" sz="2400" b="1" dirty="0"/>
              <a:t>de </a:t>
            </a:r>
            <a:r>
              <a:rPr lang="pt-PT" sz="2400" b="1" dirty="0" err="1" smtClean="0"/>
              <a:t>Hund</a:t>
            </a:r>
            <a:r>
              <a:rPr lang="pt-PT" sz="2400" dirty="0" smtClean="0"/>
              <a:t>.</a:t>
            </a:r>
            <a:endParaRPr lang="pt-PT" sz="2400" dirty="0"/>
          </a:p>
          <a:p>
            <a:pPr lvl="1"/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9895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O</a:t>
            </a:r>
            <a:r>
              <a:rPr lang="pt-PT" sz="3400" b="1" dirty="0" smtClean="0"/>
              <a:t>rbitais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As </a:t>
            </a:r>
            <a:r>
              <a:rPr lang="pt-PT" b="1" dirty="0"/>
              <a:t>orbitais s </a:t>
            </a:r>
            <a:r>
              <a:rPr lang="pt-PT" dirty="0" smtClean="0"/>
              <a:t>têm uma </a:t>
            </a:r>
            <a:r>
              <a:rPr lang="pt-PT" b="1" dirty="0" smtClean="0"/>
              <a:t>forma esférica</a:t>
            </a:r>
            <a:r>
              <a:rPr lang="pt-PT" dirty="0" smtClean="0"/>
              <a:t>.</a:t>
            </a:r>
          </a:p>
          <a:p>
            <a:pPr marL="0" indent="0">
              <a:buNone/>
            </a:pPr>
            <a:endParaRPr lang="pt-PT" dirty="0" smtClean="0"/>
          </a:p>
        </p:txBody>
      </p:sp>
      <p:grpSp>
        <p:nvGrpSpPr>
          <p:cNvPr id="4" name="Grupo 3"/>
          <p:cNvGrpSpPr/>
          <p:nvPr/>
        </p:nvGrpSpPr>
        <p:grpSpPr>
          <a:xfrm>
            <a:off x="1259632" y="1700808"/>
            <a:ext cx="4896544" cy="2736304"/>
            <a:chOff x="1630101" y="1968218"/>
            <a:chExt cx="4454067" cy="239688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0" y="2060848"/>
              <a:ext cx="4354832" cy="2304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101" y="1968218"/>
              <a:ext cx="4454067" cy="2036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2728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O</a:t>
            </a:r>
            <a:r>
              <a:rPr lang="pt-PT" sz="3400" b="1" dirty="0" smtClean="0"/>
              <a:t>rbitais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As </a:t>
            </a:r>
            <a:r>
              <a:rPr lang="pt-PT" b="1" dirty="0"/>
              <a:t>orbitais </a:t>
            </a:r>
            <a:r>
              <a:rPr lang="pt-PT" b="1" dirty="0" smtClean="0"/>
              <a:t>p </a:t>
            </a:r>
            <a:r>
              <a:rPr lang="pt-PT" dirty="0" smtClean="0"/>
              <a:t>têm uma </a:t>
            </a:r>
            <a:r>
              <a:rPr lang="pt-PT" b="1" dirty="0" smtClean="0"/>
              <a:t>forma</a:t>
            </a:r>
            <a:r>
              <a:rPr lang="pt-PT" dirty="0" smtClean="0"/>
              <a:t> </a:t>
            </a:r>
            <a:r>
              <a:rPr lang="pt-PT" b="1" dirty="0" smtClean="0"/>
              <a:t>de</a:t>
            </a:r>
            <a:r>
              <a:rPr lang="pt-PT" dirty="0" smtClean="0"/>
              <a:t> </a:t>
            </a:r>
            <a:r>
              <a:rPr lang="pt-PT" b="1" dirty="0" smtClean="0"/>
              <a:t>dois </a:t>
            </a:r>
            <a:r>
              <a:rPr lang="pt-PT" b="1" dirty="0"/>
              <a:t>lóbulos </a:t>
            </a:r>
            <a:r>
              <a:rPr lang="pt-PT" b="1" dirty="0" smtClean="0"/>
              <a:t>simétricos</a:t>
            </a:r>
            <a:r>
              <a:rPr lang="pt-PT" dirty="0" smtClean="0"/>
              <a:t>, </a:t>
            </a:r>
            <a:r>
              <a:rPr lang="pt-PT" b="1" dirty="0" smtClean="0"/>
              <a:t>orientados</a:t>
            </a:r>
            <a:r>
              <a:rPr lang="pt-PT" dirty="0" smtClean="0"/>
              <a:t> </a:t>
            </a:r>
            <a:r>
              <a:rPr lang="pt-PT" dirty="0"/>
              <a:t>segundo cada um dos </a:t>
            </a:r>
            <a:r>
              <a:rPr lang="pt-PT" b="1" dirty="0" smtClean="0"/>
              <a:t>eixos x</a:t>
            </a:r>
            <a:r>
              <a:rPr lang="pt-PT" dirty="0" smtClean="0"/>
              <a:t>,</a:t>
            </a:r>
            <a:r>
              <a:rPr lang="pt-PT" b="1" dirty="0" smtClean="0"/>
              <a:t> y </a:t>
            </a:r>
            <a:r>
              <a:rPr lang="pt-PT" dirty="0" smtClean="0"/>
              <a:t>ou</a:t>
            </a:r>
            <a:r>
              <a:rPr lang="pt-PT" b="1" dirty="0" smtClean="0"/>
              <a:t> z</a:t>
            </a:r>
            <a:r>
              <a:rPr lang="pt-PT" dirty="0" smtClean="0"/>
              <a:t>.</a:t>
            </a:r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65996"/>
            <a:ext cx="6768752" cy="279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430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O</a:t>
            </a:r>
            <a:r>
              <a:rPr lang="pt-PT" sz="3400" b="1" dirty="0" smtClean="0"/>
              <a:t>rbitais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A </a:t>
            </a:r>
            <a:r>
              <a:rPr lang="pt-PT" b="1" dirty="0" smtClean="0"/>
              <a:t>energia das </a:t>
            </a:r>
            <a:r>
              <a:rPr lang="pt-PT" b="1" dirty="0"/>
              <a:t>orbitais é maior </a:t>
            </a:r>
            <a:r>
              <a:rPr lang="pt-PT" dirty="0"/>
              <a:t>quando </a:t>
            </a:r>
            <a:r>
              <a:rPr lang="pt-PT" b="1" dirty="0" smtClean="0"/>
              <a:t>n é </a:t>
            </a:r>
            <a:r>
              <a:rPr lang="pt-PT" b="1" dirty="0"/>
              <a:t>maior</a:t>
            </a:r>
            <a:r>
              <a:rPr lang="pt-PT" dirty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t-PT" dirty="0" smtClean="0"/>
              <a:t> </a:t>
            </a:r>
          </a:p>
          <a:p>
            <a:r>
              <a:rPr lang="pt-PT" dirty="0" smtClean="0"/>
              <a:t>Em </a:t>
            </a:r>
            <a:r>
              <a:rPr lang="pt-PT" b="1" dirty="0"/>
              <a:t>átomos </a:t>
            </a:r>
            <a:r>
              <a:rPr lang="pt-PT" b="1" dirty="0" err="1" smtClean="0"/>
              <a:t>monoelectrónicos</a:t>
            </a:r>
            <a:r>
              <a:rPr lang="pt-PT" b="1" dirty="0" smtClean="0"/>
              <a:t> </a:t>
            </a:r>
            <a:r>
              <a:rPr lang="pt-PT" dirty="0" smtClean="0"/>
              <a:t>(só com um electrão),</a:t>
            </a:r>
            <a:br>
              <a:rPr lang="pt-PT" dirty="0" smtClean="0"/>
            </a:br>
            <a:r>
              <a:rPr lang="pt-PT" dirty="0" smtClean="0"/>
              <a:t>as orbitais com o </a:t>
            </a:r>
            <a:r>
              <a:rPr lang="pt-PT" b="1" dirty="0" smtClean="0"/>
              <a:t>mesmo valor de n </a:t>
            </a:r>
            <a:r>
              <a:rPr lang="pt-PT" dirty="0" smtClean="0"/>
              <a:t>têm a </a:t>
            </a:r>
            <a:r>
              <a:rPr lang="pt-PT" b="1" dirty="0" smtClean="0"/>
              <a:t>mesma energia</a:t>
            </a:r>
            <a:r>
              <a:rPr lang="pt-PT" dirty="0" smtClean="0"/>
              <a:t>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84984"/>
            <a:ext cx="3096345" cy="2936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66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O</a:t>
            </a:r>
            <a:r>
              <a:rPr lang="pt-PT" sz="3400" b="1" dirty="0" smtClean="0"/>
              <a:t>rbitais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/>
              <a:t>Em átomos </a:t>
            </a:r>
            <a:r>
              <a:rPr lang="pt-PT" b="1" dirty="0" err="1"/>
              <a:t>polielectrónicos</a:t>
            </a:r>
            <a:r>
              <a:rPr lang="pt-PT" dirty="0"/>
              <a:t>, as orbitais com o </a:t>
            </a:r>
            <a:r>
              <a:rPr lang="pt-PT" b="1" dirty="0"/>
              <a:t>mesmo </a:t>
            </a:r>
            <a:r>
              <a:rPr lang="pt-PT" b="1" dirty="0" smtClean="0"/>
              <a:t>valor</a:t>
            </a:r>
            <a:br>
              <a:rPr lang="pt-PT" b="1" dirty="0" smtClean="0"/>
            </a:br>
            <a:r>
              <a:rPr lang="pt-PT" b="1" dirty="0" smtClean="0"/>
              <a:t>de </a:t>
            </a:r>
            <a:r>
              <a:rPr lang="pt-PT" b="1" dirty="0"/>
              <a:t>n </a:t>
            </a:r>
            <a:r>
              <a:rPr lang="pt-PT" dirty="0" smtClean="0"/>
              <a:t>e com </a:t>
            </a:r>
            <a:r>
              <a:rPr lang="pt-PT" b="1" dirty="0" smtClean="0"/>
              <a:t>maior valor de </a:t>
            </a:r>
            <a:r>
              <a:rPr lang="pt-PT" b="1" dirty="0">
                <a:latin typeface="Script MT Bold"/>
              </a:rPr>
              <a:t>l</a:t>
            </a:r>
            <a:r>
              <a:rPr lang="pt-PT" b="1" dirty="0" smtClean="0"/>
              <a:t> </a:t>
            </a:r>
            <a:r>
              <a:rPr lang="pt-PT" dirty="0" smtClean="0"/>
              <a:t>têm </a:t>
            </a:r>
            <a:r>
              <a:rPr lang="pt-PT" b="1" dirty="0" smtClean="0"/>
              <a:t>mais energia </a:t>
            </a:r>
            <a:r>
              <a:rPr lang="pt-PT" dirty="0" smtClean="0"/>
              <a:t>(</a:t>
            </a:r>
            <a:r>
              <a:rPr lang="pt-PT" dirty="0" err="1" smtClean="0"/>
              <a:t>ex</a:t>
            </a:r>
            <a:r>
              <a:rPr lang="pt-PT" dirty="0" smtClean="0"/>
              <a:t>: E</a:t>
            </a:r>
            <a:r>
              <a:rPr lang="pt-PT" baseline="-25000" dirty="0" smtClean="0"/>
              <a:t>2p</a:t>
            </a:r>
            <a:r>
              <a:rPr lang="pt-PT" dirty="0" smtClean="0"/>
              <a:t> &gt; E</a:t>
            </a:r>
            <a:r>
              <a:rPr lang="pt-PT" baseline="-25000" dirty="0" smtClean="0"/>
              <a:t>2s</a:t>
            </a:r>
            <a:r>
              <a:rPr lang="pt-PT" dirty="0" smtClean="0"/>
              <a:t>).</a:t>
            </a:r>
            <a:endParaRPr lang="pt-PT" dirty="0"/>
          </a:p>
          <a:p>
            <a:pPr marL="0" indent="0">
              <a:spcBef>
                <a:spcPts val="0"/>
              </a:spcBef>
              <a:buNone/>
            </a:pPr>
            <a:endParaRPr lang="pt-PT" dirty="0" smtClean="0"/>
          </a:p>
          <a:p>
            <a:r>
              <a:rPr lang="pt-PT" dirty="0" smtClean="0"/>
              <a:t>As </a:t>
            </a:r>
            <a:r>
              <a:rPr lang="pt-PT" dirty="0"/>
              <a:t>orbitais com o </a:t>
            </a:r>
            <a:r>
              <a:rPr lang="pt-PT" b="1" dirty="0"/>
              <a:t>mesmo valor de n </a:t>
            </a:r>
            <a:r>
              <a:rPr lang="pt-PT" dirty="0"/>
              <a:t>e </a:t>
            </a:r>
            <a:r>
              <a:rPr lang="pt-PT" dirty="0" smtClean="0"/>
              <a:t>de</a:t>
            </a:r>
            <a:r>
              <a:rPr lang="pt-PT" b="1" dirty="0" smtClean="0"/>
              <a:t> </a:t>
            </a:r>
            <a:r>
              <a:rPr lang="pt-PT" b="1" dirty="0">
                <a:latin typeface="Script MT Bold"/>
              </a:rPr>
              <a:t>l</a:t>
            </a:r>
            <a:r>
              <a:rPr lang="pt-PT" b="1" dirty="0"/>
              <a:t> </a:t>
            </a:r>
            <a:r>
              <a:rPr lang="pt-PT" dirty="0" smtClean="0"/>
              <a:t>(</a:t>
            </a:r>
            <a:r>
              <a:rPr lang="pt-PT" dirty="0" err="1" smtClean="0"/>
              <a:t>ex</a:t>
            </a:r>
            <a:r>
              <a:rPr lang="pt-PT" dirty="0" smtClean="0"/>
              <a:t>: 2p</a:t>
            </a:r>
            <a:r>
              <a:rPr lang="pt-PT" baseline="-25000" dirty="0" smtClean="0"/>
              <a:t>x</a:t>
            </a:r>
            <a:r>
              <a:rPr lang="pt-PT" dirty="0"/>
              <a:t>, </a:t>
            </a:r>
            <a:r>
              <a:rPr lang="pt-PT" dirty="0" smtClean="0"/>
              <a:t>2p</a:t>
            </a:r>
            <a:r>
              <a:rPr lang="pt-PT" baseline="-25000" dirty="0" smtClean="0"/>
              <a:t>y </a:t>
            </a:r>
            <a:r>
              <a:rPr lang="pt-PT" dirty="0"/>
              <a:t>e</a:t>
            </a:r>
            <a:r>
              <a:rPr lang="pt-PT" dirty="0" smtClean="0"/>
              <a:t> 2p</a:t>
            </a:r>
            <a:r>
              <a:rPr lang="pt-PT" baseline="-25000" dirty="0" smtClean="0"/>
              <a:t>z</a:t>
            </a:r>
            <a:r>
              <a:rPr lang="pt-PT" dirty="0" smtClean="0"/>
              <a:t>) têm a mesma </a:t>
            </a:r>
            <a:r>
              <a:rPr lang="pt-PT" b="1" dirty="0" smtClean="0"/>
              <a:t>energia</a:t>
            </a:r>
            <a:r>
              <a:rPr lang="pt-PT" dirty="0" smtClean="0"/>
              <a:t>.</a:t>
            </a:r>
            <a:endParaRPr lang="pt-PT" dirty="0"/>
          </a:p>
          <a:p>
            <a:pPr marL="0" indent="0">
              <a:buNone/>
            </a:pPr>
            <a:endParaRPr lang="pt-PT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84984"/>
            <a:ext cx="309634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20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O</a:t>
            </a:r>
            <a:r>
              <a:rPr lang="pt-PT" sz="3400" b="1" dirty="0" smtClean="0"/>
              <a:t>rbitais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O </a:t>
            </a:r>
            <a:r>
              <a:rPr lang="pt-PT" b="1" dirty="0" smtClean="0"/>
              <a:t>tamanho</a:t>
            </a:r>
            <a:r>
              <a:rPr lang="pt-PT" dirty="0" smtClean="0"/>
              <a:t> e a </a:t>
            </a:r>
            <a:r>
              <a:rPr lang="pt-PT" b="1" dirty="0"/>
              <a:t>energia</a:t>
            </a:r>
            <a:r>
              <a:rPr lang="pt-PT" dirty="0"/>
              <a:t> </a:t>
            </a:r>
            <a:r>
              <a:rPr lang="pt-PT" dirty="0" smtClean="0"/>
              <a:t>do </a:t>
            </a:r>
            <a:r>
              <a:rPr lang="pt-PT" dirty="0"/>
              <a:t>mesmo tipo de orbital </a:t>
            </a:r>
            <a:r>
              <a:rPr lang="pt-PT" dirty="0" smtClean="0"/>
              <a:t>são </a:t>
            </a:r>
            <a:r>
              <a:rPr lang="pt-PT" b="1" dirty="0" smtClean="0"/>
              <a:t>diferentes</a:t>
            </a:r>
            <a:r>
              <a:rPr lang="pt-PT" dirty="0" smtClean="0"/>
              <a:t> quando os </a:t>
            </a:r>
            <a:r>
              <a:rPr lang="pt-PT" b="1" dirty="0" smtClean="0"/>
              <a:t>átomos são diferentes</a:t>
            </a:r>
            <a:r>
              <a:rPr lang="pt-PT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pt-PT" dirty="0" smtClean="0"/>
          </a:p>
          <a:p>
            <a:r>
              <a:rPr lang="pt-PT" dirty="0" smtClean="0"/>
              <a:t>Por </a:t>
            </a:r>
            <a:r>
              <a:rPr lang="pt-PT" dirty="0"/>
              <a:t>exemplo, a </a:t>
            </a:r>
            <a:r>
              <a:rPr lang="pt-PT" b="1" dirty="0"/>
              <a:t>orbital 1s do potássio </a:t>
            </a:r>
            <a:r>
              <a:rPr lang="pt-PT" dirty="0"/>
              <a:t>(</a:t>
            </a:r>
            <a:r>
              <a:rPr lang="pt-PT" baseline="-25000" dirty="0"/>
              <a:t>19</a:t>
            </a:r>
            <a:r>
              <a:rPr lang="pt-PT" dirty="0"/>
              <a:t>K</a:t>
            </a:r>
            <a:r>
              <a:rPr lang="pt-PT" dirty="0" smtClean="0"/>
              <a:t>) é </a:t>
            </a:r>
            <a:r>
              <a:rPr lang="pt-PT" b="1" dirty="0" smtClean="0"/>
              <a:t>menor</a:t>
            </a:r>
            <a:r>
              <a:rPr lang="pt-PT" dirty="0" smtClean="0"/>
              <a:t> e tem</a:t>
            </a:r>
            <a:br>
              <a:rPr lang="pt-PT" dirty="0" smtClean="0"/>
            </a:br>
            <a:r>
              <a:rPr lang="pt-PT" b="1" dirty="0" smtClean="0"/>
              <a:t>menos energia </a:t>
            </a:r>
            <a:r>
              <a:rPr lang="pt-PT" dirty="0" smtClean="0"/>
              <a:t>do </a:t>
            </a:r>
            <a:r>
              <a:rPr lang="pt-PT" dirty="0"/>
              <a:t>que a </a:t>
            </a:r>
            <a:r>
              <a:rPr lang="pt-PT" b="1" dirty="0"/>
              <a:t>orbital 1s </a:t>
            </a:r>
            <a:r>
              <a:rPr lang="pt-PT" b="1" dirty="0" smtClean="0"/>
              <a:t>do </a:t>
            </a:r>
            <a:r>
              <a:rPr lang="pt-PT" b="1" dirty="0"/>
              <a:t>sódio </a:t>
            </a:r>
            <a:r>
              <a:rPr lang="pt-PT" dirty="0"/>
              <a:t>(</a:t>
            </a:r>
            <a:r>
              <a:rPr lang="pt-PT" baseline="-25000" dirty="0"/>
              <a:t>11</a:t>
            </a:r>
            <a:r>
              <a:rPr lang="pt-PT" dirty="0"/>
              <a:t>Na</a:t>
            </a:r>
            <a:r>
              <a:rPr lang="pt-PT" dirty="0" smtClean="0"/>
              <a:t>).</a:t>
            </a:r>
            <a:br>
              <a:rPr lang="pt-PT" dirty="0" smtClean="0"/>
            </a:br>
            <a:r>
              <a:rPr lang="pt-PT" dirty="0" smtClean="0"/>
              <a:t>Isto acontece porque o </a:t>
            </a:r>
            <a:r>
              <a:rPr lang="pt-PT" b="1" dirty="0" smtClean="0"/>
              <a:t>núcleo</a:t>
            </a:r>
            <a:r>
              <a:rPr lang="pt-PT" dirty="0" smtClean="0"/>
              <a:t> do potássio tem </a:t>
            </a:r>
            <a:r>
              <a:rPr lang="pt-PT" b="1" dirty="0" smtClean="0"/>
              <a:t>mais protões</a:t>
            </a:r>
            <a:br>
              <a:rPr lang="pt-PT" b="1" dirty="0" smtClean="0"/>
            </a:br>
            <a:r>
              <a:rPr lang="pt-PT" dirty="0" smtClean="0"/>
              <a:t>e </a:t>
            </a:r>
            <a:r>
              <a:rPr lang="pt-PT" b="1" dirty="0" smtClean="0"/>
              <a:t>atrai mais </a:t>
            </a:r>
            <a:r>
              <a:rPr lang="pt-PT" dirty="0" smtClean="0"/>
              <a:t>os electrões (ficam mais perto do núcleo e a sua energia é menor).</a:t>
            </a:r>
          </a:p>
        </p:txBody>
      </p:sp>
    </p:spTree>
    <p:extLst>
      <p:ext uri="{BB962C8B-B14F-4D97-AF65-F5344CB8AC3E}">
        <p14:creationId xmlns:p14="http://schemas.microsoft.com/office/powerpoint/2010/main" val="248466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600" b="1" dirty="0" smtClean="0"/>
              <a:t>Configurações </a:t>
            </a:r>
            <a:r>
              <a:rPr lang="pt-PT" sz="3600" b="1" dirty="0"/>
              <a:t>electrónicas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t-PT" b="1" dirty="0" smtClean="0"/>
              <a:t>Configuração electrónica</a:t>
            </a:r>
            <a:r>
              <a:rPr lang="pt-PT" dirty="0" smtClean="0"/>
              <a:t> </a:t>
            </a:r>
            <a:r>
              <a:rPr lang="pt-PT" dirty="0"/>
              <a:t>–</a:t>
            </a:r>
            <a:r>
              <a:rPr lang="pt-PT" dirty="0" smtClean="0"/>
              <a:t> Maneira </a:t>
            </a:r>
            <a:r>
              <a:rPr lang="pt-PT" dirty="0"/>
              <a:t>como os </a:t>
            </a:r>
            <a:r>
              <a:rPr lang="pt-PT" b="1" dirty="0"/>
              <a:t>electrões</a:t>
            </a:r>
            <a:r>
              <a:rPr lang="pt-PT" dirty="0"/>
              <a:t> se </a:t>
            </a:r>
            <a:r>
              <a:rPr lang="pt-PT" b="1" dirty="0"/>
              <a:t>distribuem</a:t>
            </a:r>
            <a:r>
              <a:rPr lang="pt-PT" dirty="0"/>
              <a:t> nas </a:t>
            </a:r>
            <a:r>
              <a:rPr lang="pt-PT" b="1" dirty="0" smtClean="0"/>
              <a:t>orbitais</a:t>
            </a:r>
            <a:r>
              <a:rPr lang="pt-PT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pt-PT" dirty="0" smtClean="0"/>
          </a:p>
          <a:p>
            <a:pPr>
              <a:spcBef>
                <a:spcPts val="0"/>
              </a:spcBef>
            </a:pPr>
            <a:r>
              <a:rPr lang="pt-PT" b="1" dirty="0" smtClean="0"/>
              <a:t>Princípio da </a:t>
            </a:r>
            <a:r>
              <a:rPr lang="pt-PT" b="1" dirty="0"/>
              <a:t>Energia </a:t>
            </a:r>
            <a:r>
              <a:rPr lang="pt-PT" b="1" dirty="0" smtClean="0"/>
              <a:t>Mínima </a:t>
            </a:r>
            <a:r>
              <a:rPr lang="pt-PT" dirty="0"/>
              <a:t>–</a:t>
            </a:r>
            <a:r>
              <a:rPr lang="pt-PT" dirty="0" smtClean="0"/>
              <a:t> Os electrões estão distribuídos </a:t>
            </a:r>
            <a:r>
              <a:rPr lang="pt-PT" dirty="0"/>
              <a:t>nas </a:t>
            </a:r>
            <a:r>
              <a:rPr lang="pt-PT" b="1" dirty="0"/>
              <a:t>orbitais de menor </a:t>
            </a:r>
            <a:r>
              <a:rPr lang="pt-PT" b="1" dirty="0" smtClean="0"/>
              <a:t>energia</a:t>
            </a:r>
            <a:r>
              <a:rPr lang="pt-PT" dirty="0" smtClean="0"/>
              <a:t>,</a:t>
            </a:r>
            <a:r>
              <a:rPr lang="pt-PT" b="1" dirty="0" smtClean="0"/>
              <a:t> </a:t>
            </a:r>
            <a:r>
              <a:rPr lang="pt-PT" dirty="0" smtClean="0"/>
              <a:t>de modo a que a </a:t>
            </a:r>
            <a:r>
              <a:rPr lang="pt-PT" b="1" dirty="0"/>
              <a:t>energia </a:t>
            </a:r>
            <a:r>
              <a:rPr lang="pt-PT" b="1" dirty="0" smtClean="0"/>
              <a:t>do átomo </a:t>
            </a:r>
            <a:r>
              <a:rPr lang="pt-PT" dirty="0" smtClean="0"/>
              <a:t>seja </a:t>
            </a:r>
            <a:r>
              <a:rPr lang="pt-PT" b="1" dirty="0" smtClean="0"/>
              <a:t>mínima </a:t>
            </a:r>
            <a:r>
              <a:rPr lang="pt-PT" dirty="0" smtClean="0"/>
              <a:t>(o átomo está no </a:t>
            </a:r>
            <a:r>
              <a:rPr lang="pt-PT" b="1" dirty="0" smtClean="0"/>
              <a:t>estado fundamental</a:t>
            </a:r>
            <a:br>
              <a:rPr lang="pt-PT" b="1" dirty="0" smtClean="0"/>
            </a:br>
            <a:r>
              <a:rPr lang="pt-PT" dirty="0" smtClean="0"/>
              <a:t>e é mais </a:t>
            </a:r>
            <a:r>
              <a:rPr lang="pt-PT" b="1" dirty="0" smtClean="0"/>
              <a:t>estável</a:t>
            </a:r>
            <a:r>
              <a:rPr lang="pt-PT" dirty="0" smtClean="0"/>
              <a:t>).</a:t>
            </a:r>
          </a:p>
          <a:p>
            <a:pPr>
              <a:spcBef>
                <a:spcPts val="0"/>
              </a:spcBef>
            </a:pPr>
            <a:endParaRPr lang="pt-PT" dirty="0"/>
          </a:p>
          <a:p>
            <a:pPr>
              <a:spcBef>
                <a:spcPts val="0"/>
              </a:spcBef>
            </a:pPr>
            <a:r>
              <a:rPr lang="pt-PT" dirty="0"/>
              <a:t>Se os átomos estiverem </a:t>
            </a:r>
            <a:r>
              <a:rPr lang="pt-PT" b="1" dirty="0"/>
              <a:t>excitados</a:t>
            </a:r>
            <a:r>
              <a:rPr lang="pt-PT" dirty="0"/>
              <a:t>, têm electrões que estão em </a:t>
            </a:r>
            <a:r>
              <a:rPr lang="pt-PT" b="1" dirty="0"/>
              <a:t>níveis de energia superiores</a:t>
            </a:r>
            <a:r>
              <a:rPr lang="pt-PT" dirty="0"/>
              <a:t>, quando podiam estar em </a:t>
            </a:r>
            <a:r>
              <a:rPr lang="pt-PT" b="1" dirty="0"/>
              <a:t>orbitais com menor energia</a:t>
            </a:r>
            <a:r>
              <a:rPr lang="pt-PT" dirty="0"/>
              <a:t>.</a:t>
            </a:r>
          </a:p>
          <a:p>
            <a:pPr>
              <a:spcBef>
                <a:spcPts val="0"/>
              </a:spcBef>
            </a:pPr>
            <a:endParaRPr lang="pt-PT" dirty="0" smtClean="0"/>
          </a:p>
          <a:p>
            <a:pPr>
              <a:spcBef>
                <a:spcPts val="0"/>
              </a:spcBef>
            </a:pPr>
            <a:endParaRPr lang="pt-PT" dirty="0" smtClean="0"/>
          </a:p>
          <a:p>
            <a:pPr>
              <a:spcBef>
                <a:spcPts val="0"/>
              </a:spcBef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965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600" b="1" dirty="0" smtClean="0"/>
              <a:t>Configurações </a:t>
            </a:r>
            <a:r>
              <a:rPr lang="pt-PT" sz="3600" b="1" dirty="0"/>
              <a:t>electrónicas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b="1" dirty="0"/>
              <a:t>Princípio de Exclusão de </a:t>
            </a:r>
            <a:r>
              <a:rPr lang="pt-PT" b="1" dirty="0" smtClean="0"/>
              <a:t>Pauli </a:t>
            </a:r>
            <a:r>
              <a:rPr lang="pt-PT" dirty="0" smtClean="0"/>
              <a:t>– Numa </a:t>
            </a:r>
            <a:r>
              <a:rPr lang="pt-PT" b="1" dirty="0" smtClean="0"/>
              <a:t>orbital</a:t>
            </a:r>
            <a:r>
              <a:rPr lang="pt-PT" dirty="0" smtClean="0"/>
              <a:t> </a:t>
            </a:r>
            <a:r>
              <a:rPr lang="pt-PT" dirty="0"/>
              <a:t>só podem existir, no máximo, </a:t>
            </a:r>
            <a:r>
              <a:rPr lang="pt-PT" b="1" dirty="0"/>
              <a:t>dois electrões </a:t>
            </a:r>
            <a:r>
              <a:rPr lang="pt-PT" dirty="0"/>
              <a:t>com </a:t>
            </a:r>
            <a:r>
              <a:rPr lang="pt-PT" b="1" dirty="0"/>
              <a:t>spins </a:t>
            </a:r>
            <a:r>
              <a:rPr lang="pt-PT" b="1" dirty="0" smtClean="0"/>
              <a:t>opostos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(não </a:t>
            </a:r>
            <a:r>
              <a:rPr lang="pt-PT" dirty="0"/>
              <a:t>pode existir mais </a:t>
            </a:r>
            <a:r>
              <a:rPr lang="pt-PT" dirty="0" smtClean="0"/>
              <a:t>do que </a:t>
            </a:r>
            <a:r>
              <a:rPr lang="pt-PT" dirty="0"/>
              <a:t>um electrão com os mesmos números </a:t>
            </a:r>
            <a:r>
              <a:rPr lang="pt-PT" dirty="0" smtClean="0"/>
              <a:t>quânticos)­.</a:t>
            </a:r>
            <a:endParaRPr lang="pt-PT" dirty="0"/>
          </a:p>
          <a:p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64115"/>
            <a:ext cx="3024336" cy="3573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43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600" b="1" dirty="0" smtClean="0"/>
              <a:t>Configurações </a:t>
            </a:r>
            <a:r>
              <a:rPr lang="pt-PT" sz="3600" b="1" dirty="0"/>
              <a:t>electrónicas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t-PT" b="1" dirty="0"/>
              <a:t>Diagramas de </a:t>
            </a:r>
            <a:r>
              <a:rPr lang="pt-PT" b="1" dirty="0" smtClean="0"/>
              <a:t>caixas</a:t>
            </a:r>
            <a:r>
              <a:rPr lang="pt-PT" dirty="0" smtClean="0"/>
              <a:t>:</a:t>
            </a:r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86" y="1671638"/>
            <a:ext cx="6791378" cy="4061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222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600" b="1" dirty="0" smtClean="0"/>
              <a:t>Configurações </a:t>
            </a:r>
            <a:r>
              <a:rPr lang="pt-PT" sz="3600" b="1" dirty="0"/>
              <a:t>electrónicas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b="1" dirty="0"/>
              <a:t>Regra de </a:t>
            </a:r>
            <a:r>
              <a:rPr lang="pt-PT" b="1" dirty="0" err="1"/>
              <a:t>Hund</a:t>
            </a:r>
            <a:r>
              <a:rPr lang="pt-PT" b="1" dirty="0"/>
              <a:t> </a:t>
            </a:r>
            <a:r>
              <a:rPr lang="pt-PT" dirty="0"/>
              <a:t>– </a:t>
            </a:r>
            <a:r>
              <a:rPr lang="pt-PT" dirty="0" smtClean="0"/>
              <a:t>Nas </a:t>
            </a:r>
            <a:r>
              <a:rPr lang="pt-PT" b="1" dirty="0" smtClean="0"/>
              <a:t>orbitais</a:t>
            </a:r>
            <a:r>
              <a:rPr lang="pt-PT" dirty="0" smtClean="0"/>
              <a:t> </a:t>
            </a:r>
            <a:r>
              <a:rPr lang="pt-PT" dirty="0"/>
              <a:t>com a </a:t>
            </a:r>
            <a:r>
              <a:rPr lang="pt-PT" b="1" dirty="0"/>
              <a:t>mesma</a:t>
            </a:r>
            <a:r>
              <a:rPr lang="pt-PT" dirty="0"/>
              <a:t> </a:t>
            </a:r>
            <a:r>
              <a:rPr lang="pt-PT" b="1" dirty="0" smtClean="0"/>
              <a:t>energia</a:t>
            </a:r>
            <a:r>
              <a:rPr lang="pt-PT" dirty="0"/>
              <a:t/>
            </a:r>
            <a:br>
              <a:rPr lang="pt-PT" dirty="0"/>
            </a:br>
            <a:r>
              <a:rPr lang="pt-PT" dirty="0" smtClean="0"/>
              <a:t>(</a:t>
            </a:r>
            <a:r>
              <a:rPr lang="pt-PT" dirty="0" err="1" smtClean="0"/>
              <a:t>ex</a:t>
            </a:r>
            <a:r>
              <a:rPr lang="pt-PT" dirty="0" smtClean="0"/>
              <a:t>: 2p</a:t>
            </a:r>
            <a:r>
              <a:rPr lang="pt-PT" baseline="-25000" dirty="0" smtClean="0"/>
              <a:t>x</a:t>
            </a:r>
            <a:r>
              <a:rPr lang="pt-PT" dirty="0"/>
              <a:t>, </a:t>
            </a:r>
            <a:r>
              <a:rPr lang="pt-PT" dirty="0" smtClean="0"/>
              <a:t>2p</a:t>
            </a:r>
            <a:r>
              <a:rPr lang="pt-PT" baseline="-25000" dirty="0" smtClean="0"/>
              <a:t>y</a:t>
            </a:r>
            <a:r>
              <a:rPr lang="pt-PT" dirty="0" smtClean="0"/>
              <a:t> e 2p</a:t>
            </a:r>
            <a:r>
              <a:rPr lang="pt-PT" baseline="-25000" dirty="0" smtClean="0"/>
              <a:t>z</a:t>
            </a:r>
            <a:r>
              <a:rPr lang="pt-PT" dirty="0" smtClean="0"/>
              <a:t> ), coloca-se primeiro </a:t>
            </a:r>
            <a:r>
              <a:rPr lang="pt-PT" b="1" dirty="0" smtClean="0"/>
              <a:t>um </a:t>
            </a:r>
            <a:r>
              <a:rPr lang="pt-PT" b="1" dirty="0"/>
              <a:t>electrão </a:t>
            </a:r>
            <a:r>
              <a:rPr lang="pt-PT" dirty="0" smtClean="0"/>
              <a:t>em </a:t>
            </a:r>
            <a:r>
              <a:rPr lang="pt-PT" dirty="0"/>
              <a:t>cada </a:t>
            </a:r>
            <a:r>
              <a:rPr lang="pt-PT" dirty="0" smtClean="0"/>
              <a:t>orbital (electrão </a:t>
            </a:r>
            <a:r>
              <a:rPr lang="pt-PT" b="1" dirty="0" smtClean="0"/>
              <a:t>desemparelhado</a:t>
            </a:r>
            <a:r>
              <a:rPr lang="pt-PT" dirty="0" smtClean="0"/>
              <a:t>), de </a:t>
            </a:r>
            <a:r>
              <a:rPr lang="pt-PT" dirty="0"/>
              <a:t>modo a ficarem </a:t>
            </a:r>
            <a:r>
              <a:rPr lang="pt-PT" dirty="0" smtClean="0"/>
              <a:t>com</a:t>
            </a:r>
            <a:br>
              <a:rPr lang="pt-PT" dirty="0" smtClean="0"/>
            </a:br>
            <a:r>
              <a:rPr lang="pt-PT" dirty="0" smtClean="0"/>
              <a:t>o </a:t>
            </a:r>
            <a:r>
              <a:rPr lang="pt-PT" b="1" dirty="0"/>
              <a:t>mesmo spin</a:t>
            </a:r>
            <a:r>
              <a:rPr lang="pt-PT" dirty="0"/>
              <a:t>, e só depois se </a:t>
            </a:r>
            <a:r>
              <a:rPr lang="pt-PT" b="1" dirty="0" smtClean="0"/>
              <a:t>completam</a:t>
            </a:r>
            <a:r>
              <a:rPr lang="pt-PT" dirty="0" smtClean="0"/>
              <a:t> as orbitais com </a:t>
            </a:r>
            <a:r>
              <a:rPr lang="pt-PT" dirty="0"/>
              <a:t>um </a:t>
            </a:r>
            <a:r>
              <a:rPr lang="pt-PT" dirty="0" smtClean="0"/>
              <a:t>electrão de  </a:t>
            </a:r>
            <a:r>
              <a:rPr lang="pt-PT" b="1" dirty="0"/>
              <a:t>spin oposto</a:t>
            </a:r>
            <a:r>
              <a:rPr lang="pt-PT" dirty="0"/>
              <a:t>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18073"/>
            <a:ext cx="833437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222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600" b="1" dirty="0" smtClean="0"/>
              <a:t>Configurações </a:t>
            </a:r>
            <a:r>
              <a:rPr lang="pt-PT" sz="3600" b="1" dirty="0"/>
              <a:t>electrónicas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363272" cy="4873752"/>
          </a:xfrm>
        </p:spPr>
        <p:txBody>
          <a:bodyPr>
            <a:normAutofit/>
          </a:bodyPr>
          <a:lstStyle/>
          <a:p>
            <a:r>
              <a:rPr lang="pt-PT" b="1" dirty="0" smtClean="0"/>
              <a:t>Diagrama </a:t>
            </a:r>
            <a:r>
              <a:rPr lang="pt-PT" b="1" dirty="0"/>
              <a:t>de Linus </a:t>
            </a:r>
            <a:r>
              <a:rPr lang="pt-PT" b="1" dirty="0" err="1"/>
              <a:t>Pauling</a:t>
            </a:r>
            <a:r>
              <a:rPr lang="pt-PT" b="1" dirty="0"/>
              <a:t> </a:t>
            </a:r>
            <a:r>
              <a:rPr lang="pt-PT" dirty="0"/>
              <a:t>– D</a:t>
            </a:r>
            <a:r>
              <a:rPr lang="pt-PT" dirty="0" smtClean="0"/>
              <a:t>iagrama </a:t>
            </a:r>
            <a:r>
              <a:rPr lang="pt-PT" dirty="0"/>
              <a:t>de </a:t>
            </a:r>
            <a:r>
              <a:rPr lang="pt-PT" dirty="0" smtClean="0"/>
              <a:t>preenchimento</a:t>
            </a:r>
            <a:br>
              <a:rPr lang="pt-PT" dirty="0" smtClean="0"/>
            </a:br>
            <a:r>
              <a:rPr lang="pt-PT" dirty="0" smtClean="0"/>
              <a:t>das </a:t>
            </a:r>
            <a:r>
              <a:rPr lang="pt-PT" dirty="0"/>
              <a:t>orbitais, que facilita a escrita das configurações </a:t>
            </a:r>
            <a:r>
              <a:rPr lang="pt-PT" dirty="0" smtClean="0"/>
              <a:t>electrónicas </a:t>
            </a:r>
            <a:r>
              <a:rPr lang="pt-PT" dirty="0"/>
              <a:t>dos </a:t>
            </a:r>
            <a:r>
              <a:rPr lang="pt-PT" dirty="0" smtClean="0"/>
              <a:t>átomos, de acordo com o </a:t>
            </a:r>
            <a:r>
              <a:rPr lang="pt-PT" b="1" dirty="0" smtClean="0"/>
              <a:t>Princípio da Energia </a:t>
            </a:r>
            <a:r>
              <a:rPr lang="pt-PT" b="1" dirty="0"/>
              <a:t>M</a:t>
            </a:r>
            <a:r>
              <a:rPr lang="pt-PT" b="1" dirty="0" smtClean="0"/>
              <a:t>ínima</a:t>
            </a:r>
            <a:r>
              <a:rPr lang="pt-PT" dirty="0" smtClean="0"/>
              <a:t>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76872"/>
            <a:ext cx="4260307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222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3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Conteúdos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147248" cy="4873752"/>
          </a:xfrm>
        </p:spPr>
        <p:txBody>
          <a:bodyPr>
            <a:normAutofit/>
          </a:bodyPr>
          <a:lstStyle/>
          <a:p>
            <a:r>
              <a:rPr lang="pt-PT" sz="2400" dirty="0" smtClean="0"/>
              <a:t>Modelos Atómicos</a:t>
            </a:r>
          </a:p>
          <a:p>
            <a:r>
              <a:rPr lang="pt-PT" sz="2400" dirty="0" smtClean="0"/>
              <a:t>Números Quânticos</a:t>
            </a:r>
          </a:p>
          <a:p>
            <a:r>
              <a:rPr lang="pt-PT" sz="2400" dirty="0" smtClean="0"/>
              <a:t>Orbitais</a:t>
            </a:r>
            <a:endParaRPr lang="pt-PT" dirty="0"/>
          </a:p>
          <a:p>
            <a:r>
              <a:rPr lang="pt-PT" sz="2400" dirty="0" smtClean="0"/>
              <a:t>Configurações Electrónicas</a:t>
            </a:r>
          </a:p>
          <a:p>
            <a:r>
              <a:rPr lang="pt-PT" sz="2400" dirty="0" smtClean="0"/>
              <a:t>Espectroscopia </a:t>
            </a:r>
            <a:r>
              <a:rPr lang="pt-PT" sz="2400" dirty="0" err="1"/>
              <a:t>F</a:t>
            </a:r>
            <a:r>
              <a:rPr lang="pt-PT" sz="2400" dirty="0" err="1" smtClean="0"/>
              <a:t>otoelectrónica</a:t>
            </a:r>
            <a:endParaRPr lang="pt-PT" sz="2400" dirty="0"/>
          </a:p>
          <a:p>
            <a:pPr lvl="1"/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2100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600" b="1" dirty="0" smtClean="0"/>
              <a:t>Configurações </a:t>
            </a:r>
            <a:r>
              <a:rPr lang="pt-PT" sz="3600" b="1" dirty="0"/>
              <a:t>electrónicas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Configurações electrónicas de átomos no </a:t>
            </a:r>
            <a:r>
              <a:rPr lang="pt-PT" b="1" dirty="0" smtClean="0"/>
              <a:t>estado fundamental </a:t>
            </a:r>
            <a:r>
              <a:rPr lang="pt-PT" dirty="0" smtClean="0"/>
              <a:t>(os electrões estão todos nas </a:t>
            </a:r>
            <a:r>
              <a:rPr lang="pt-PT" b="1" dirty="0" smtClean="0"/>
              <a:t>orbitais de menor energia</a:t>
            </a:r>
            <a:r>
              <a:rPr lang="pt-PT" dirty="0" smtClean="0"/>
              <a:t>):</a:t>
            </a:r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pPr marL="0" indent="0">
              <a:buNone/>
            </a:pPr>
            <a:endParaRPr lang="pt-PT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21439"/>
            <a:ext cx="4483842" cy="274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7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600" b="1" dirty="0" smtClean="0"/>
              <a:t>Configurações </a:t>
            </a:r>
            <a:r>
              <a:rPr lang="pt-PT" sz="3600" b="1" dirty="0"/>
              <a:t>electrónicas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b="1" dirty="0"/>
              <a:t>Cerne</a:t>
            </a:r>
            <a:r>
              <a:rPr lang="pt-PT" dirty="0"/>
              <a:t> – </a:t>
            </a:r>
            <a:r>
              <a:rPr lang="pt-PT" dirty="0" smtClean="0"/>
              <a:t>Conjunto do núcleo com os electrões mais internos.</a:t>
            </a:r>
          </a:p>
          <a:p>
            <a:pPr>
              <a:spcBef>
                <a:spcPts val="1200"/>
              </a:spcBef>
            </a:pPr>
            <a:r>
              <a:rPr lang="pt-PT" dirty="0" smtClean="0"/>
              <a:t>Os </a:t>
            </a:r>
            <a:r>
              <a:rPr lang="pt-PT" b="1" dirty="0" smtClean="0"/>
              <a:t>electrões do cerne </a:t>
            </a:r>
            <a:r>
              <a:rPr lang="pt-PT" dirty="0" smtClean="0"/>
              <a:t>de um elemento</a:t>
            </a:r>
            <a:r>
              <a:rPr lang="pt-PT" b="1" dirty="0" smtClean="0"/>
              <a:t> </a:t>
            </a:r>
            <a:r>
              <a:rPr lang="pt-PT" dirty="0" smtClean="0"/>
              <a:t>representam-se através da configuração electrónica do </a:t>
            </a:r>
            <a:r>
              <a:rPr lang="pt-PT" b="1" dirty="0" smtClean="0"/>
              <a:t>gás nobre</a:t>
            </a:r>
            <a:r>
              <a:rPr lang="pt-PT" dirty="0" smtClean="0"/>
              <a:t> que é anterior a esse elemento.</a:t>
            </a:r>
          </a:p>
          <a:p>
            <a:endParaRPr lang="pt-PT" dirty="0"/>
          </a:p>
          <a:p>
            <a:endParaRPr lang="pt-PT" dirty="0"/>
          </a:p>
          <a:p>
            <a:endParaRPr lang="pt-PT" dirty="0" smtClean="0"/>
          </a:p>
          <a:p>
            <a:r>
              <a:rPr lang="pt-PT" dirty="0" smtClean="0"/>
              <a:t>Neste tipo de representação, aparecem apenas as</a:t>
            </a:r>
            <a:br>
              <a:rPr lang="pt-PT" dirty="0" smtClean="0"/>
            </a:br>
            <a:r>
              <a:rPr lang="pt-PT" b="1" dirty="0" smtClean="0"/>
              <a:t>orbitais de valência</a:t>
            </a:r>
            <a:r>
              <a:rPr lang="pt-PT" dirty="0" smtClean="0"/>
              <a:t> (orbitais do último nível que têm mais energia), com os respectivos </a:t>
            </a:r>
            <a:r>
              <a:rPr lang="pt-PT" b="1" dirty="0" smtClean="0"/>
              <a:t>electrões de valência</a:t>
            </a:r>
            <a:r>
              <a:rPr lang="pt-PT" dirty="0" smtClean="0"/>
              <a:t>,</a:t>
            </a:r>
            <a:r>
              <a:rPr lang="pt-PT" b="1" dirty="0" smtClean="0"/>
              <a:t> </a:t>
            </a:r>
            <a:r>
              <a:rPr lang="pt-PT" dirty="0" smtClean="0"/>
              <a:t>e as </a:t>
            </a:r>
            <a:r>
              <a:rPr lang="pt-PT" b="1" dirty="0" smtClean="0"/>
              <a:t>orbitais d </a:t>
            </a:r>
            <a:r>
              <a:rPr lang="pt-PT" dirty="0" smtClean="0"/>
              <a:t>dos elementos de transição.</a:t>
            </a:r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pPr marL="0" indent="0">
              <a:buNone/>
            </a:pPr>
            <a:endParaRPr lang="pt-PT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2715073" cy="104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92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600" b="1" dirty="0" smtClean="0"/>
              <a:t>Configurações </a:t>
            </a:r>
            <a:r>
              <a:rPr lang="pt-PT" sz="3600" b="1" dirty="0"/>
              <a:t>electrónicas</a:t>
            </a:r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Configurações electrónicas de átomos no </a:t>
            </a:r>
            <a:r>
              <a:rPr lang="pt-PT" b="1" dirty="0" smtClean="0"/>
              <a:t>estado excitado </a:t>
            </a:r>
            <a:r>
              <a:rPr lang="pt-PT" dirty="0" smtClean="0"/>
              <a:t>(existem electrões em </a:t>
            </a:r>
            <a:r>
              <a:rPr lang="pt-PT" b="1" dirty="0" smtClean="0"/>
              <a:t>orbitais de maior energia</a:t>
            </a:r>
            <a:r>
              <a:rPr lang="pt-PT" dirty="0" smtClean="0"/>
              <a:t>, com</a:t>
            </a:r>
            <a:br>
              <a:rPr lang="pt-PT" dirty="0" smtClean="0"/>
            </a:br>
            <a:r>
              <a:rPr lang="pt-PT" b="1" dirty="0" smtClean="0"/>
              <a:t>lugares livres </a:t>
            </a:r>
            <a:r>
              <a:rPr lang="pt-PT" dirty="0" smtClean="0"/>
              <a:t>em orbitais de </a:t>
            </a:r>
            <a:r>
              <a:rPr lang="pt-PT" b="1" dirty="0" smtClean="0"/>
              <a:t>energia inferior</a:t>
            </a:r>
            <a:r>
              <a:rPr lang="pt-PT" dirty="0" smtClean="0"/>
              <a:t>):</a:t>
            </a:r>
          </a:p>
          <a:p>
            <a:pPr lvl="1"/>
            <a:r>
              <a:rPr lang="pt-PT" sz="2400" dirty="0" smtClean="0"/>
              <a:t>1</a:t>
            </a:r>
            <a:r>
              <a:rPr lang="pt-PT" sz="2400" i="1" dirty="0" smtClean="0"/>
              <a:t>s</a:t>
            </a:r>
            <a:r>
              <a:rPr lang="pt-PT" sz="2400" baseline="30000" dirty="0" smtClean="0"/>
              <a:t>2</a:t>
            </a:r>
            <a:r>
              <a:rPr lang="pt-PT" sz="2400" dirty="0" smtClean="0"/>
              <a:t> </a:t>
            </a:r>
            <a:r>
              <a:rPr lang="pt-PT" sz="2400" dirty="0"/>
              <a:t>2</a:t>
            </a:r>
            <a:r>
              <a:rPr lang="pt-PT" sz="2400" i="1" dirty="0"/>
              <a:t>s</a:t>
            </a:r>
            <a:r>
              <a:rPr lang="pt-PT" sz="2400" baseline="30000" dirty="0"/>
              <a:t>2</a:t>
            </a:r>
            <a:r>
              <a:rPr lang="pt-PT" sz="2400" dirty="0"/>
              <a:t> 2</a:t>
            </a:r>
            <a:r>
              <a:rPr lang="pt-PT" sz="2400" i="1" dirty="0"/>
              <a:t>p</a:t>
            </a:r>
            <a:r>
              <a:rPr lang="pt-PT" sz="2400" baseline="30000" dirty="0"/>
              <a:t>6</a:t>
            </a:r>
            <a:r>
              <a:rPr lang="pt-PT" sz="2400" dirty="0"/>
              <a:t> </a:t>
            </a:r>
            <a:r>
              <a:rPr lang="pt-PT" sz="2400" dirty="0" smtClean="0"/>
              <a:t>3</a:t>
            </a:r>
            <a:r>
              <a:rPr lang="pt-PT" sz="2400" i="1" dirty="0" smtClean="0"/>
              <a:t>s</a:t>
            </a:r>
            <a:r>
              <a:rPr lang="pt-PT" sz="2400" baseline="30000" dirty="0" smtClean="0"/>
              <a:t>1</a:t>
            </a:r>
            <a:r>
              <a:rPr lang="pt-PT" sz="2400" dirty="0" smtClean="0"/>
              <a:t> 3</a:t>
            </a:r>
            <a:r>
              <a:rPr lang="pt-PT" sz="2400" i="1" dirty="0" smtClean="0"/>
              <a:t>p</a:t>
            </a:r>
            <a:r>
              <a:rPr lang="pt-PT" sz="2400" baseline="30000" dirty="0" smtClean="0"/>
              <a:t>1</a:t>
            </a:r>
            <a:endParaRPr lang="pt-PT" sz="2400" dirty="0"/>
          </a:p>
          <a:p>
            <a:pPr lvl="1"/>
            <a:r>
              <a:rPr lang="pt-PT" sz="2400" dirty="0" smtClean="0"/>
              <a:t>1</a:t>
            </a:r>
            <a:r>
              <a:rPr lang="pt-PT" sz="2400" i="1" dirty="0" smtClean="0"/>
              <a:t>s</a:t>
            </a:r>
            <a:r>
              <a:rPr lang="pt-PT" sz="2400" baseline="30000" dirty="0" smtClean="0"/>
              <a:t>2</a:t>
            </a:r>
            <a:r>
              <a:rPr lang="pt-PT" sz="2400" dirty="0" smtClean="0"/>
              <a:t> </a:t>
            </a:r>
            <a:r>
              <a:rPr lang="pt-PT" sz="2400" dirty="0"/>
              <a:t>2</a:t>
            </a:r>
            <a:r>
              <a:rPr lang="pt-PT" sz="2400" i="1" dirty="0"/>
              <a:t>s</a:t>
            </a:r>
            <a:r>
              <a:rPr lang="pt-PT" sz="2400" baseline="30000" dirty="0"/>
              <a:t>2</a:t>
            </a:r>
            <a:r>
              <a:rPr lang="pt-PT" sz="2400" dirty="0"/>
              <a:t> </a:t>
            </a:r>
            <a:r>
              <a:rPr lang="pt-PT" sz="2400" dirty="0" smtClean="0"/>
              <a:t>2</a:t>
            </a:r>
            <a:r>
              <a:rPr lang="pt-PT" sz="2400" i="1" dirty="0" smtClean="0"/>
              <a:t>p</a:t>
            </a:r>
            <a:r>
              <a:rPr lang="pt-PT" sz="2400" baseline="30000" dirty="0" smtClean="0"/>
              <a:t>3</a:t>
            </a:r>
            <a:r>
              <a:rPr lang="pt-PT" sz="2400" dirty="0" smtClean="0"/>
              <a:t> 3s</a:t>
            </a:r>
            <a:r>
              <a:rPr lang="pt-PT" sz="2400" baseline="30000" dirty="0" smtClean="0"/>
              <a:t>1</a:t>
            </a:r>
            <a:endParaRPr lang="pt-PT" sz="2400" dirty="0"/>
          </a:p>
          <a:p>
            <a:pPr lvl="1"/>
            <a:r>
              <a:rPr lang="pt-PT" sz="2400" dirty="0" smtClean="0"/>
              <a:t>1</a:t>
            </a:r>
            <a:r>
              <a:rPr lang="pt-PT" sz="2400" i="1" dirty="0" smtClean="0"/>
              <a:t>s</a:t>
            </a:r>
            <a:r>
              <a:rPr lang="pt-PT" sz="2400" baseline="30000" dirty="0" smtClean="0"/>
              <a:t>2</a:t>
            </a:r>
            <a:r>
              <a:rPr lang="pt-PT" sz="2400" dirty="0" smtClean="0"/>
              <a:t> </a:t>
            </a:r>
            <a:r>
              <a:rPr lang="pt-PT" sz="2400" dirty="0"/>
              <a:t>2</a:t>
            </a:r>
            <a:r>
              <a:rPr lang="pt-PT" sz="2400" i="1" dirty="0"/>
              <a:t>s</a:t>
            </a:r>
            <a:r>
              <a:rPr lang="pt-PT" sz="2400" baseline="30000" dirty="0"/>
              <a:t>2</a:t>
            </a:r>
            <a:r>
              <a:rPr lang="pt-PT" sz="2400" dirty="0"/>
              <a:t> </a:t>
            </a:r>
            <a:r>
              <a:rPr lang="pt-PT" sz="2400" dirty="0" smtClean="0"/>
              <a:t>2</a:t>
            </a:r>
            <a:r>
              <a:rPr lang="pt-PT" sz="2400" i="1" dirty="0" smtClean="0"/>
              <a:t>p</a:t>
            </a:r>
            <a:r>
              <a:rPr lang="pt-PT" sz="2400" baseline="30000" dirty="0" smtClean="0"/>
              <a:t>6</a:t>
            </a:r>
            <a:r>
              <a:rPr lang="pt-PT" sz="2400" dirty="0"/>
              <a:t> </a:t>
            </a:r>
            <a:r>
              <a:rPr lang="pt-PT" sz="2400" dirty="0" smtClean="0"/>
              <a:t>4</a:t>
            </a:r>
            <a:r>
              <a:rPr lang="pt-PT" sz="2400" i="1" dirty="0" smtClean="0"/>
              <a:t>s</a:t>
            </a:r>
            <a:r>
              <a:rPr lang="pt-PT" sz="2400" baseline="30000" dirty="0" smtClean="0"/>
              <a:t>1</a:t>
            </a:r>
            <a:r>
              <a:rPr lang="pt-PT" sz="2400" dirty="0" smtClean="0"/>
              <a:t> </a:t>
            </a:r>
            <a:endParaRPr lang="pt-PT" sz="2400" baseline="30000" dirty="0" smtClean="0"/>
          </a:p>
          <a:p>
            <a:pPr marL="0" indent="0">
              <a:buNone/>
            </a:pPr>
            <a:endParaRPr lang="pt-PT" i="1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pPr marL="0" indent="0">
              <a:buNone/>
            </a:pPr>
            <a:endParaRPr lang="pt-PT" dirty="0" smtClean="0"/>
          </a:p>
        </p:txBody>
      </p:sp>
    </p:spTree>
    <p:extLst>
      <p:ext uri="{BB962C8B-B14F-4D97-AF65-F5344CB8AC3E}">
        <p14:creationId xmlns:p14="http://schemas.microsoft.com/office/powerpoint/2010/main" val="11340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endParaRPr lang="pt-PT" sz="34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dirty="0" smtClean="0"/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74328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30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88640"/>
            <a:ext cx="7488832" cy="642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624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/>
              <a:t>Bibliografia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dirty="0"/>
              <a:t>Dantas, M</a:t>
            </a:r>
            <a:r>
              <a:rPr lang="pt-PT" dirty="0" smtClean="0"/>
              <a:t>., </a:t>
            </a:r>
            <a:r>
              <a:rPr lang="pt-PT" dirty="0"/>
              <a:t>&amp; Ramalho, M</a:t>
            </a:r>
            <a:r>
              <a:rPr lang="pt-PT" dirty="0" smtClean="0"/>
              <a:t>. (2008). </a:t>
            </a:r>
            <a:r>
              <a:rPr lang="pt-PT" i="1" dirty="0"/>
              <a:t>Jogo de Partículas A - Física e Química A - Química -­ Bloco 1 ­- 10º/11º Ano</a:t>
            </a:r>
            <a:r>
              <a:rPr lang="pt-PT" dirty="0"/>
              <a:t>. Lisboa: Texto </a:t>
            </a:r>
            <a:r>
              <a:rPr lang="pt-PT" dirty="0" smtClean="0"/>
              <a:t>Editores.</a:t>
            </a: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95277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Modelos atómicos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643192" cy="4873752"/>
          </a:xfrm>
        </p:spPr>
        <p:txBody>
          <a:bodyPr>
            <a:normAutofit/>
          </a:bodyPr>
          <a:lstStyle/>
          <a:p>
            <a:r>
              <a:rPr lang="pt-PT" b="1" dirty="0" smtClean="0"/>
              <a:t>Dalton </a:t>
            </a:r>
            <a:r>
              <a:rPr lang="pt-PT" dirty="0" smtClean="0"/>
              <a:t>(séc. </a:t>
            </a:r>
            <a:r>
              <a:rPr lang="pt-PT" dirty="0"/>
              <a:t>XIX</a:t>
            </a:r>
            <a:r>
              <a:rPr lang="pt-PT" dirty="0" smtClean="0"/>
              <a:t>)</a:t>
            </a:r>
            <a:r>
              <a:rPr lang="pt-PT" b="1" dirty="0" smtClean="0"/>
              <a:t> </a:t>
            </a:r>
            <a:r>
              <a:rPr lang="pt-PT" dirty="0"/>
              <a:t>–</a:t>
            </a:r>
            <a:r>
              <a:rPr lang="pt-PT" dirty="0" smtClean="0"/>
              <a:t> 0s átomos eram </a:t>
            </a:r>
            <a:r>
              <a:rPr lang="pt-PT" b="1" dirty="0" smtClean="0"/>
              <a:t>indivisíveis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(não tinham outras partículas no seu interior).</a:t>
            </a:r>
          </a:p>
          <a:p>
            <a:pPr marL="0" indent="0">
              <a:buNone/>
            </a:pPr>
            <a:endParaRPr lang="pt-PT" dirty="0" smtClean="0"/>
          </a:p>
          <a:p>
            <a:r>
              <a:rPr lang="pt-PT" b="1" dirty="0" err="1" smtClean="0"/>
              <a:t>Thomson</a:t>
            </a:r>
            <a:r>
              <a:rPr lang="pt-PT" dirty="0" smtClean="0"/>
              <a:t> – Descobriu o </a:t>
            </a:r>
            <a:r>
              <a:rPr lang="pt-PT" b="1" dirty="0" smtClean="0"/>
              <a:t>electrão</a:t>
            </a:r>
            <a:r>
              <a:rPr lang="pt-PT" dirty="0" smtClean="0"/>
              <a:t> </a:t>
            </a:r>
            <a:r>
              <a:rPr lang="pt-PT" dirty="0"/>
              <a:t>em </a:t>
            </a:r>
            <a:r>
              <a:rPr lang="pt-PT" dirty="0" smtClean="0"/>
              <a:t>1897.</a:t>
            </a:r>
            <a:br>
              <a:rPr lang="pt-PT" dirty="0" smtClean="0"/>
            </a:br>
            <a:r>
              <a:rPr lang="pt-PT" dirty="0" smtClean="0"/>
              <a:t>O átomo era uma </a:t>
            </a:r>
            <a:r>
              <a:rPr lang="pt-PT" b="1" dirty="0"/>
              <a:t>esfera</a:t>
            </a:r>
            <a:r>
              <a:rPr lang="pt-PT" dirty="0"/>
              <a:t> </a:t>
            </a:r>
            <a:r>
              <a:rPr lang="pt-PT" dirty="0" smtClean="0"/>
              <a:t>com carga </a:t>
            </a:r>
            <a:r>
              <a:rPr lang="pt-PT" b="1" dirty="0" smtClean="0"/>
              <a:t>positiva</a:t>
            </a:r>
            <a:r>
              <a:rPr lang="pt-PT" dirty="0" smtClean="0"/>
              <a:t> e com </a:t>
            </a:r>
            <a:r>
              <a:rPr lang="pt-PT" b="1" dirty="0"/>
              <a:t>electrões</a:t>
            </a:r>
            <a:r>
              <a:rPr lang="pt-PT" dirty="0"/>
              <a:t> (com carga negativa) no </a:t>
            </a:r>
            <a:r>
              <a:rPr lang="pt-PT" dirty="0" smtClean="0"/>
              <a:t>seu </a:t>
            </a:r>
            <a:r>
              <a:rPr lang="pt-PT" b="1" dirty="0" smtClean="0"/>
              <a:t>interior</a:t>
            </a:r>
            <a:r>
              <a:rPr lang="pt-PT" dirty="0" smtClean="0"/>
              <a:t>, espalhados como </a:t>
            </a:r>
            <a:r>
              <a:rPr lang="pt-PT" dirty="0"/>
              <a:t>passas num </a:t>
            </a:r>
            <a:r>
              <a:rPr lang="pt-PT" dirty="0" smtClean="0"/>
              <a:t>bolo.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9397" y="3957951"/>
            <a:ext cx="3706739" cy="2495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97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Modelos atómicos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643192" cy="4873752"/>
          </a:xfrm>
        </p:spPr>
        <p:txBody>
          <a:bodyPr>
            <a:normAutofit/>
          </a:bodyPr>
          <a:lstStyle/>
          <a:p>
            <a:r>
              <a:rPr lang="pt-PT" b="1" dirty="0"/>
              <a:t>Rutherford</a:t>
            </a:r>
            <a:r>
              <a:rPr lang="pt-PT" dirty="0"/>
              <a:t> – </a:t>
            </a:r>
            <a:r>
              <a:rPr lang="pt-PT" dirty="0" smtClean="0"/>
              <a:t>O </a:t>
            </a:r>
            <a:r>
              <a:rPr lang="pt-PT" dirty="0"/>
              <a:t>átomo era constituído por um </a:t>
            </a:r>
            <a:r>
              <a:rPr lang="pt-PT" b="1" dirty="0"/>
              <a:t>núcleo</a:t>
            </a:r>
            <a:r>
              <a:rPr lang="pt-PT" dirty="0"/>
              <a:t>, com </a:t>
            </a:r>
            <a:r>
              <a:rPr lang="pt-PT" b="1" dirty="0" smtClean="0"/>
              <a:t>protões</a:t>
            </a:r>
            <a:r>
              <a:rPr lang="pt-PT" dirty="0" smtClean="0"/>
              <a:t> com carga </a:t>
            </a:r>
            <a:r>
              <a:rPr lang="pt-PT" dirty="0"/>
              <a:t>positiva, e por </a:t>
            </a:r>
            <a:r>
              <a:rPr lang="pt-PT" b="1" dirty="0"/>
              <a:t>electrões</a:t>
            </a:r>
            <a:r>
              <a:rPr lang="pt-PT" dirty="0"/>
              <a:t> que se moviam à volta do </a:t>
            </a:r>
            <a:r>
              <a:rPr lang="pt-PT" dirty="0" smtClean="0"/>
              <a:t>núcleo, como um planeta à volta do Sol (</a:t>
            </a:r>
            <a:r>
              <a:rPr lang="pt-PT" b="1" dirty="0" smtClean="0"/>
              <a:t>modelo planetário</a:t>
            </a:r>
            <a:r>
              <a:rPr lang="pt-PT" dirty="0" smtClean="0"/>
              <a:t>). </a:t>
            </a:r>
            <a:r>
              <a:rPr lang="pt-PT" dirty="0"/>
              <a:t>A maior parte do átomo era </a:t>
            </a:r>
            <a:r>
              <a:rPr lang="pt-PT" b="1" dirty="0"/>
              <a:t>espaço vazio</a:t>
            </a:r>
            <a:r>
              <a:rPr lang="pt-PT" dirty="0"/>
              <a:t>.</a:t>
            </a:r>
          </a:p>
          <a:p>
            <a:endParaRPr lang="pt-PT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843" y="3068960"/>
            <a:ext cx="255114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068960"/>
            <a:ext cx="206494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226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Modelos atómicos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643192" cy="4873752"/>
          </a:xfrm>
        </p:spPr>
        <p:txBody>
          <a:bodyPr>
            <a:normAutofit/>
          </a:bodyPr>
          <a:lstStyle/>
          <a:p>
            <a:r>
              <a:rPr lang="pt-PT" b="1" dirty="0" smtClean="0"/>
              <a:t>Bohr</a:t>
            </a:r>
            <a:r>
              <a:rPr lang="pt-PT" dirty="0" smtClean="0"/>
              <a:t> – O </a:t>
            </a:r>
            <a:r>
              <a:rPr lang="pt-PT" b="1" dirty="0" smtClean="0"/>
              <a:t>núcleo</a:t>
            </a:r>
            <a:r>
              <a:rPr lang="pt-PT" dirty="0" smtClean="0"/>
              <a:t> do átomo era constituído por </a:t>
            </a:r>
            <a:r>
              <a:rPr lang="pt-PT" b="1" dirty="0" smtClean="0"/>
              <a:t>protões</a:t>
            </a:r>
            <a:r>
              <a:rPr lang="pt-PT" dirty="0" smtClean="0"/>
              <a:t> e </a:t>
            </a:r>
            <a:r>
              <a:rPr lang="pt-PT" b="1" dirty="0" smtClean="0"/>
              <a:t>neutrões</a:t>
            </a:r>
            <a:r>
              <a:rPr lang="pt-PT" dirty="0" smtClean="0"/>
              <a:t>. Os </a:t>
            </a:r>
            <a:r>
              <a:rPr lang="pt-PT" dirty="0"/>
              <a:t>electrões </a:t>
            </a:r>
            <a:r>
              <a:rPr lang="pt-PT" dirty="0" smtClean="0"/>
              <a:t>encontravam-se à volta do núcleo,  </a:t>
            </a:r>
            <a:r>
              <a:rPr lang="pt-PT" dirty="0"/>
              <a:t>em </a:t>
            </a:r>
            <a:r>
              <a:rPr lang="pt-PT" b="1" dirty="0"/>
              <a:t>órbitas</a:t>
            </a:r>
            <a:r>
              <a:rPr lang="pt-PT" dirty="0"/>
              <a:t> bem </a:t>
            </a:r>
            <a:r>
              <a:rPr lang="pt-PT" dirty="0" smtClean="0"/>
              <a:t>definidas, com certos </a:t>
            </a:r>
            <a:r>
              <a:rPr lang="pt-PT" b="1" dirty="0" smtClean="0"/>
              <a:t>níveis </a:t>
            </a:r>
            <a:r>
              <a:rPr lang="pt-PT" b="1" dirty="0"/>
              <a:t>de </a:t>
            </a:r>
            <a:r>
              <a:rPr lang="pt-PT" b="1" dirty="0" smtClean="0"/>
              <a:t>energia</a:t>
            </a:r>
            <a:r>
              <a:rPr lang="pt-PT" dirty="0" smtClean="0"/>
              <a:t> (</a:t>
            </a:r>
            <a:r>
              <a:rPr lang="pt-PT" b="1" dirty="0" smtClean="0"/>
              <a:t>quantificação</a:t>
            </a:r>
            <a:r>
              <a:rPr lang="pt-PT" dirty="0" smtClean="0"/>
              <a:t> da energia dos electrões).</a:t>
            </a:r>
          </a:p>
          <a:p>
            <a:endParaRPr lang="pt-PT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093" y="2708921"/>
            <a:ext cx="2339706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88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Modelos atómicos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b="1" dirty="0" smtClean="0"/>
              <a:t>Heisenberg</a:t>
            </a:r>
            <a:r>
              <a:rPr lang="pt-PT" dirty="0" smtClean="0"/>
              <a:t> – A </a:t>
            </a:r>
            <a:r>
              <a:rPr lang="pt-PT" b="1" dirty="0"/>
              <a:t>posição</a:t>
            </a:r>
            <a:r>
              <a:rPr lang="pt-PT" dirty="0"/>
              <a:t> e a </a:t>
            </a:r>
            <a:r>
              <a:rPr lang="pt-PT" b="1" dirty="0"/>
              <a:t>energia</a:t>
            </a:r>
            <a:r>
              <a:rPr lang="pt-PT" dirty="0"/>
              <a:t> do </a:t>
            </a:r>
            <a:r>
              <a:rPr lang="pt-PT" dirty="0" smtClean="0"/>
              <a:t>electrão</a:t>
            </a:r>
            <a:br>
              <a:rPr lang="pt-PT" dirty="0" smtClean="0"/>
            </a:br>
            <a:r>
              <a:rPr lang="pt-PT" b="1" dirty="0" smtClean="0"/>
              <a:t>não podem </a:t>
            </a:r>
            <a:r>
              <a:rPr lang="pt-PT" b="1" dirty="0"/>
              <a:t>ser </a:t>
            </a:r>
            <a:r>
              <a:rPr lang="pt-PT" b="1" dirty="0" smtClean="0"/>
              <a:t>conhecidas</a:t>
            </a:r>
            <a:r>
              <a:rPr lang="pt-PT" dirty="0" smtClean="0"/>
              <a:t>, ao mesmo tempo,</a:t>
            </a:r>
            <a:br>
              <a:rPr lang="pt-PT" dirty="0" smtClean="0"/>
            </a:br>
            <a:r>
              <a:rPr lang="pt-PT" dirty="0" smtClean="0"/>
              <a:t>com exactidão (</a:t>
            </a:r>
            <a:r>
              <a:rPr lang="pt-PT" b="1" dirty="0" smtClean="0"/>
              <a:t>Princípio </a:t>
            </a:r>
            <a:r>
              <a:rPr lang="pt-PT" b="1" dirty="0"/>
              <a:t>da Incerteza de Heisenberg</a:t>
            </a:r>
            <a:r>
              <a:rPr lang="pt-PT" dirty="0" smtClean="0"/>
              <a:t>).</a:t>
            </a:r>
          </a:p>
          <a:p>
            <a:r>
              <a:rPr lang="pt-PT" b="1" dirty="0" err="1" smtClean="0"/>
              <a:t>Schrödinger</a:t>
            </a:r>
            <a:r>
              <a:rPr lang="pt-PT" dirty="0" smtClean="0"/>
              <a:t> </a:t>
            </a:r>
            <a:r>
              <a:rPr lang="pt-PT" dirty="0"/>
              <a:t>–</a:t>
            </a:r>
            <a:r>
              <a:rPr lang="pt-PT" dirty="0" smtClean="0"/>
              <a:t> A </a:t>
            </a:r>
            <a:r>
              <a:rPr lang="pt-PT" dirty="0"/>
              <a:t>posição </a:t>
            </a:r>
            <a:r>
              <a:rPr lang="pt-PT" dirty="0" smtClean="0"/>
              <a:t>e a energia do </a:t>
            </a:r>
            <a:r>
              <a:rPr lang="pt-PT" dirty="0"/>
              <a:t>electrão </a:t>
            </a:r>
            <a:r>
              <a:rPr lang="pt-PT" dirty="0" smtClean="0"/>
              <a:t>são</a:t>
            </a:r>
            <a:br>
              <a:rPr lang="pt-PT" dirty="0" smtClean="0"/>
            </a:br>
            <a:r>
              <a:rPr lang="pt-PT" dirty="0" smtClean="0"/>
              <a:t>calculadas por </a:t>
            </a:r>
            <a:r>
              <a:rPr lang="pt-PT" dirty="0"/>
              <a:t>uma </a:t>
            </a:r>
            <a:r>
              <a:rPr lang="pt-PT" b="1" dirty="0"/>
              <a:t>equação </a:t>
            </a:r>
            <a:r>
              <a:rPr lang="pt-PT" b="1" dirty="0" smtClean="0"/>
              <a:t>matemática</a:t>
            </a:r>
            <a:r>
              <a:rPr lang="pt-PT" dirty="0"/>
              <a:t> </a:t>
            </a:r>
            <a:r>
              <a:rPr lang="pt-PT" dirty="0" smtClean="0"/>
              <a:t>(­equação </a:t>
            </a:r>
            <a:r>
              <a:rPr lang="pt-PT" dirty="0"/>
              <a:t>de </a:t>
            </a:r>
            <a:r>
              <a:rPr lang="pt-PT" dirty="0" smtClean="0"/>
              <a:t>onda).</a:t>
            </a:r>
            <a:endParaRPr lang="pt-PT" dirty="0"/>
          </a:p>
          <a:p>
            <a:endParaRPr lang="pt-PT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68960"/>
            <a:ext cx="2219325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68960"/>
            <a:ext cx="2228850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78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Modelos atómicos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4873752"/>
          </a:xfrm>
        </p:spPr>
        <p:txBody>
          <a:bodyPr>
            <a:normAutofit/>
          </a:bodyPr>
          <a:lstStyle/>
          <a:p>
            <a:r>
              <a:rPr lang="pt-PT" b="1" dirty="0" smtClean="0"/>
              <a:t>Modelo </a:t>
            </a:r>
            <a:r>
              <a:rPr lang="pt-PT" b="1" dirty="0"/>
              <a:t>da nuvem </a:t>
            </a:r>
            <a:r>
              <a:rPr lang="pt-PT" b="1" dirty="0" smtClean="0"/>
              <a:t>electrónica </a:t>
            </a:r>
            <a:r>
              <a:rPr lang="pt-PT" dirty="0" smtClean="0"/>
              <a:t>ou</a:t>
            </a:r>
            <a:r>
              <a:rPr lang="pt-PT" b="1" dirty="0" smtClean="0"/>
              <a:t> </a:t>
            </a:r>
            <a:r>
              <a:rPr lang="pt-PT" b="1" dirty="0"/>
              <a:t>modelo </a:t>
            </a:r>
            <a:r>
              <a:rPr lang="pt-PT" b="1" dirty="0" smtClean="0"/>
              <a:t>quântico</a:t>
            </a:r>
            <a:r>
              <a:rPr lang="pt-PT" dirty="0" smtClean="0"/>
              <a:t>:</a:t>
            </a:r>
          </a:p>
          <a:p>
            <a:pPr lvl="1"/>
            <a:r>
              <a:rPr lang="pt-PT" sz="2400" dirty="0" smtClean="0"/>
              <a:t>É o </a:t>
            </a:r>
            <a:r>
              <a:rPr lang="pt-PT" sz="2400" b="1" dirty="0"/>
              <a:t>modelo actual </a:t>
            </a:r>
            <a:r>
              <a:rPr lang="pt-PT" sz="2400" dirty="0"/>
              <a:t>do </a:t>
            </a:r>
            <a:r>
              <a:rPr lang="pt-PT" sz="2400" dirty="0" smtClean="0"/>
              <a:t>átomo;</a:t>
            </a:r>
          </a:p>
          <a:p>
            <a:pPr lvl="1">
              <a:spcBef>
                <a:spcPts val="1200"/>
              </a:spcBef>
            </a:pPr>
            <a:r>
              <a:rPr lang="pt-PT" sz="2400" dirty="0" smtClean="0"/>
              <a:t>É um </a:t>
            </a:r>
            <a:r>
              <a:rPr lang="pt-PT" sz="2400" b="1" dirty="0" smtClean="0"/>
              <a:t>modelo </a:t>
            </a:r>
            <a:r>
              <a:rPr lang="pt-PT" sz="2400" b="1" dirty="0"/>
              <a:t>matemático</a:t>
            </a:r>
            <a:r>
              <a:rPr lang="pt-PT" sz="2400" dirty="0" smtClean="0"/>
              <a:t>, baseado na </a:t>
            </a:r>
            <a:r>
              <a:rPr lang="pt-PT" sz="2400" b="1" dirty="0"/>
              <a:t>Mecânica </a:t>
            </a:r>
            <a:r>
              <a:rPr lang="pt-PT" sz="2400" b="1" dirty="0" smtClean="0"/>
              <a:t>Quântica</a:t>
            </a:r>
            <a:r>
              <a:rPr lang="pt-PT" sz="2400" dirty="0" smtClean="0"/>
              <a:t>;</a:t>
            </a:r>
          </a:p>
          <a:p>
            <a:pPr lvl="1">
              <a:spcBef>
                <a:spcPts val="1200"/>
              </a:spcBef>
            </a:pPr>
            <a:r>
              <a:rPr lang="pt-PT" sz="2400" dirty="0" smtClean="0"/>
              <a:t>Os electrões encontram-se </a:t>
            </a:r>
            <a:r>
              <a:rPr lang="pt-PT" sz="2400" dirty="0"/>
              <a:t>à volta do </a:t>
            </a:r>
            <a:r>
              <a:rPr lang="pt-PT" sz="2400" dirty="0" smtClean="0"/>
              <a:t>núcleo, em </a:t>
            </a:r>
            <a:r>
              <a:rPr lang="pt-PT" sz="2400" b="1" dirty="0" smtClean="0"/>
              <a:t>orbitais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com </a:t>
            </a:r>
            <a:r>
              <a:rPr lang="pt-PT" sz="2400" dirty="0"/>
              <a:t>certos </a:t>
            </a:r>
            <a:r>
              <a:rPr lang="pt-PT" sz="2400" b="1" dirty="0"/>
              <a:t>níveis de </a:t>
            </a:r>
            <a:r>
              <a:rPr lang="pt-PT" sz="2400" b="1" dirty="0" smtClean="0"/>
              <a:t>energia</a:t>
            </a:r>
            <a:r>
              <a:rPr lang="pt-PT" sz="2400" dirty="0" smtClean="0"/>
              <a:t>, mas </a:t>
            </a:r>
            <a:r>
              <a:rPr lang="pt-PT" sz="2400" b="1" dirty="0" smtClean="0"/>
              <a:t>sem uma </a:t>
            </a:r>
            <a:r>
              <a:rPr lang="pt-PT" sz="2400" b="1" dirty="0"/>
              <a:t>posição </a:t>
            </a:r>
            <a:r>
              <a:rPr lang="pt-PT" sz="2400" b="1" dirty="0" smtClean="0"/>
              <a:t>exacta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(sem uma trajectória definida - um </a:t>
            </a:r>
            <a:r>
              <a:rPr lang="pt-PT" sz="2400" dirty="0"/>
              <a:t>electrão pode estar mais perto do núcleo ou mais </a:t>
            </a:r>
            <a:r>
              <a:rPr lang="pt-PT" sz="2400" dirty="0" smtClean="0"/>
              <a:t>afastado);</a:t>
            </a:r>
          </a:p>
          <a:p>
            <a:pPr lvl="1">
              <a:spcBef>
                <a:spcPts val="1200"/>
              </a:spcBef>
            </a:pPr>
            <a:r>
              <a:rPr lang="pt-PT" sz="2400" dirty="0"/>
              <a:t>Uma </a:t>
            </a:r>
            <a:r>
              <a:rPr lang="pt-PT" sz="2400" b="1" dirty="0"/>
              <a:t>orbital</a:t>
            </a:r>
            <a:r>
              <a:rPr lang="pt-PT" sz="2400" dirty="0"/>
              <a:t> é uma </a:t>
            </a:r>
            <a:r>
              <a:rPr lang="pt-PT" sz="2400" b="1" dirty="0"/>
              <a:t>região do espaço </a:t>
            </a:r>
            <a:r>
              <a:rPr lang="pt-PT" sz="2400" dirty="0"/>
              <a:t>onde o </a:t>
            </a:r>
            <a:r>
              <a:rPr lang="pt-PT" sz="2400" dirty="0" smtClean="0"/>
              <a:t>electrão,</a:t>
            </a:r>
            <a:br>
              <a:rPr lang="pt-PT" sz="2400" dirty="0" smtClean="0"/>
            </a:br>
            <a:r>
              <a:rPr lang="pt-PT" sz="2400" dirty="0" smtClean="0"/>
              <a:t>com </a:t>
            </a:r>
            <a:r>
              <a:rPr lang="pt-PT" sz="2400" dirty="0"/>
              <a:t>uma certa energia, tem </a:t>
            </a:r>
            <a:r>
              <a:rPr lang="pt-PT" sz="2400" b="1" dirty="0"/>
              <a:t>probabilidade</a:t>
            </a:r>
            <a:r>
              <a:rPr lang="pt-PT" sz="2400" dirty="0"/>
              <a:t> de se </a:t>
            </a:r>
            <a:r>
              <a:rPr lang="pt-PT" sz="2400" dirty="0" smtClean="0"/>
              <a:t>encontrar. Representa-se por um </a:t>
            </a:r>
            <a:r>
              <a:rPr lang="pt-PT" sz="2400" b="1" dirty="0" smtClean="0"/>
              <a:t>conjunto de pontos </a:t>
            </a:r>
            <a:r>
              <a:rPr lang="pt-PT" sz="2400" dirty="0" smtClean="0"/>
              <a:t>que formam uma </a:t>
            </a:r>
            <a:r>
              <a:rPr lang="pt-PT" sz="2400" b="1" dirty="0" smtClean="0"/>
              <a:t>nuvem</a:t>
            </a:r>
            <a:r>
              <a:rPr lang="pt-PT" sz="2400" dirty="0" smtClean="0"/>
              <a:t> à volta do núcleo.</a:t>
            </a:r>
          </a:p>
          <a:p>
            <a:endParaRPr lang="pt-PT" dirty="0" smtClean="0"/>
          </a:p>
        </p:txBody>
      </p:sp>
    </p:spTree>
    <p:extLst>
      <p:ext uri="{BB962C8B-B14F-4D97-AF65-F5344CB8AC3E}">
        <p14:creationId xmlns:p14="http://schemas.microsoft.com/office/powerpoint/2010/main" val="290572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pt-PT" sz="3400" b="1" dirty="0"/>
              <a:t>Modelos atómicos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643192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dirty="0" smtClean="0"/>
              <a:t> 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71" y="1124744"/>
            <a:ext cx="520241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56792"/>
            <a:ext cx="2604889" cy="365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33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nt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lfine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7292</TotalTime>
  <Words>847</Words>
  <Application>Microsoft Office PowerPoint</Application>
  <PresentationFormat>Apresentação no Ecrã (4:3)</PresentationFormat>
  <Paragraphs>172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35</vt:i4>
      </vt:variant>
    </vt:vector>
  </HeadingPairs>
  <TitlesOfParts>
    <vt:vector size="36" baseType="lpstr">
      <vt:lpstr>Mirante</vt:lpstr>
      <vt:lpstr>3.2. ORBITAIS E NÚMEROS QUÂNTICOS 3.3. CONFIGURAÇÕES ELECTRÓNICAS</vt:lpstr>
      <vt:lpstr>Objectivos</vt:lpstr>
      <vt:lpstr>Conteúdos</vt:lpstr>
      <vt:lpstr>Modelos atómicos</vt:lpstr>
      <vt:lpstr>Modelos atómicos</vt:lpstr>
      <vt:lpstr>Modelos atómicos</vt:lpstr>
      <vt:lpstr>Modelos atómicos</vt:lpstr>
      <vt:lpstr>Modelos atómicos</vt:lpstr>
      <vt:lpstr>Modelos atómicos</vt:lpstr>
      <vt:lpstr>Modelos atómicos</vt:lpstr>
      <vt:lpstr>Números quânticos </vt:lpstr>
      <vt:lpstr>Números quânticos </vt:lpstr>
      <vt:lpstr>Números quânticos </vt:lpstr>
      <vt:lpstr>Números quânticos </vt:lpstr>
      <vt:lpstr>Apresentação do PowerPoint</vt:lpstr>
      <vt:lpstr>Números quânticos </vt:lpstr>
      <vt:lpstr>Números quânticos </vt:lpstr>
      <vt:lpstr>Números quânticos </vt:lpstr>
      <vt:lpstr>Números quânticos </vt:lpstr>
      <vt:lpstr>Orbitais</vt:lpstr>
      <vt:lpstr>Orbitais</vt:lpstr>
      <vt:lpstr>Orbitais</vt:lpstr>
      <vt:lpstr>Orbitais</vt:lpstr>
      <vt:lpstr>Orbitais</vt:lpstr>
      <vt:lpstr>Configurações electrónicas</vt:lpstr>
      <vt:lpstr>Configurações electrónicas</vt:lpstr>
      <vt:lpstr>Configurações electrónicas</vt:lpstr>
      <vt:lpstr>Configurações electrónicas</vt:lpstr>
      <vt:lpstr>Configurações electrónicas</vt:lpstr>
      <vt:lpstr>Configurações electrónicas</vt:lpstr>
      <vt:lpstr>Configurações electrónicas</vt:lpstr>
      <vt:lpstr>Configurações electrónicas</vt:lpstr>
      <vt:lpstr>Apresentação do PowerPoint</vt:lpstr>
      <vt:lpstr>Apresentação do PowerPoint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Nelson</dc:creator>
  <cp:lastModifiedBy>Nelson</cp:lastModifiedBy>
  <cp:revision>114</cp:revision>
  <dcterms:created xsi:type="dcterms:W3CDTF">2011-01-01T18:28:48Z</dcterms:created>
  <dcterms:modified xsi:type="dcterms:W3CDTF">2011-08-25T00:42:08Z</dcterms:modified>
</cp:coreProperties>
</file>